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86" r:id="rId4"/>
    <p:sldId id="259" r:id="rId5"/>
    <p:sldId id="260" r:id="rId6"/>
    <p:sldId id="261" r:id="rId7"/>
    <p:sldId id="262" r:id="rId8"/>
    <p:sldId id="263" r:id="rId9"/>
    <p:sldId id="264" r:id="rId10"/>
    <p:sldId id="265" r:id="rId11"/>
    <p:sldId id="266" r:id="rId12"/>
    <p:sldId id="287" r:id="rId13"/>
    <p:sldId id="285" r:id="rId14"/>
    <p:sldId id="270" r:id="rId15"/>
    <p:sldId id="284" r:id="rId16"/>
    <p:sldId id="267" r:id="rId17"/>
    <p:sldId id="271" r:id="rId18"/>
    <p:sldId id="277" r:id="rId19"/>
    <p:sldId id="288" r:id="rId20"/>
    <p:sldId id="272" r:id="rId21"/>
    <p:sldId id="273" r:id="rId22"/>
    <p:sldId id="274" r:id="rId23"/>
    <p:sldId id="275" r:id="rId24"/>
    <p:sldId id="276" r:id="rId25"/>
    <p:sldId id="278" r:id="rId26"/>
    <p:sldId id="279" r:id="rId27"/>
    <p:sldId id="290" r:id="rId28"/>
    <p:sldId id="293" r:id="rId29"/>
    <p:sldId id="280" r:id="rId30"/>
    <p:sldId id="281" r:id="rId31"/>
    <p:sldId id="292" r:id="rId32"/>
    <p:sldId id="282" r:id="rId33"/>
    <p:sldId id="291" r:id="rId34"/>
    <p:sldId id="283"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4660"/>
  </p:normalViewPr>
  <p:slideViewPr>
    <p:cSldViewPr>
      <p:cViewPr varScale="1">
        <p:scale>
          <a:sx n="86" d="100"/>
          <a:sy n="86" d="100"/>
        </p:scale>
        <p:origin x="-1488"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4171D-8150-4E3D-BE6B-4061C8EBAB20}" type="datetimeFigureOut">
              <a:rPr lang="ru-RU" smtClean="0"/>
              <a:pPr/>
              <a:t>19.10.2022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EE43E6-7F3C-4329-A33E-58B97EDBF387}" type="slidenum">
              <a:rPr lang="ru-RU" smtClean="0"/>
              <a:pPr/>
              <a:t>‹#›</a:t>
            </a:fld>
            <a:endParaRPr lang="ru-RU"/>
          </a:p>
        </p:txBody>
      </p:sp>
    </p:spTree>
    <p:extLst>
      <p:ext uri="{BB962C8B-B14F-4D97-AF65-F5344CB8AC3E}">
        <p14:creationId xmlns:p14="http://schemas.microsoft.com/office/powerpoint/2010/main" xmlns="" val="2707149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4EE43E6-7F3C-4329-A33E-58B97EDBF387}" type="slidenum">
              <a:rPr lang="ru-RU" smtClean="0"/>
              <a:pPr/>
              <a:t>22</a:t>
            </a:fld>
            <a:endParaRPr lang="ru-RU"/>
          </a:p>
        </p:txBody>
      </p:sp>
    </p:spTree>
    <p:extLst>
      <p:ext uri="{BB962C8B-B14F-4D97-AF65-F5344CB8AC3E}">
        <p14:creationId xmlns:p14="http://schemas.microsoft.com/office/powerpoint/2010/main" xmlns="" val="1371418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8775257-7272-4822-AB98-E794E53998E3}" type="datetimeFigureOut">
              <a:rPr lang="ru-RU" smtClean="0"/>
              <a:pPr/>
              <a:t>19.10.2022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5D552B-2579-44EF-8C44-9BCB90A635D7}" type="slidenum">
              <a:rPr lang="ru-RU" smtClean="0"/>
              <a:pPr/>
              <a:t>‹#›</a:t>
            </a:fld>
            <a:endParaRPr lang="ru-RU"/>
          </a:p>
        </p:txBody>
      </p:sp>
    </p:spTree>
    <p:extLst>
      <p:ext uri="{BB962C8B-B14F-4D97-AF65-F5344CB8AC3E}">
        <p14:creationId xmlns:p14="http://schemas.microsoft.com/office/powerpoint/2010/main" xmlns="" val="215745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8775257-7272-4822-AB98-E794E53998E3}" type="datetimeFigureOut">
              <a:rPr lang="ru-RU" smtClean="0"/>
              <a:pPr/>
              <a:t>19.10.2022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5D552B-2579-44EF-8C44-9BCB90A635D7}" type="slidenum">
              <a:rPr lang="ru-RU" smtClean="0"/>
              <a:pPr/>
              <a:t>‹#›</a:t>
            </a:fld>
            <a:endParaRPr lang="ru-RU"/>
          </a:p>
        </p:txBody>
      </p:sp>
    </p:spTree>
    <p:extLst>
      <p:ext uri="{BB962C8B-B14F-4D97-AF65-F5344CB8AC3E}">
        <p14:creationId xmlns:p14="http://schemas.microsoft.com/office/powerpoint/2010/main" xmlns="" val="2259231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8775257-7272-4822-AB98-E794E53998E3}" type="datetimeFigureOut">
              <a:rPr lang="ru-RU" smtClean="0"/>
              <a:pPr/>
              <a:t>19.10.2022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5D552B-2579-44EF-8C44-9BCB90A635D7}" type="slidenum">
              <a:rPr lang="ru-RU" smtClean="0"/>
              <a:pPr/>
              <a:t>‹#›</a:t>
            </a:fld>
            <a:endParaRPr lang="ru-RU"/>
          </a:p>
        </p:txBody>
      </p:sp>
    </p:spTree>
    <p:extLst>
      <p:ext uri="{BB962C8B-B14F-4D97-AF65-F5344CB8AC3E}">
        <p14:creationId xmlns:p14="http://schemas.microsoft.com/office/powerpoint/2010/main" xmlns="" val="377312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8775257-7272-4822-AB98-E794E53998E3}" type="datetimeFigureOut">
              <a:rPr lang="ru-RU" smtClean="0"/>
              <a:pPr/>
              <a:t>19.10.2022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5D552B-2579-44EF-8C44-9BCB90A635D7}" type="slidenum">
              <a:rPr lang="ru-RU" smtClean="0"/>
              <a:pPr/>
              <a:t>‹#›</a:t>
            </a:fld>
            <a:endParaRPr lang="ru-RU"/>
          </a:p>
        </p:txBody>
      </p:sp>
    </p:spTree>
    <p:extLst>
      <p:ext uri="{BB962C8B-B14F-4D97-AF65-F5344CB8AC3E}">
        <p14:creationId xmlns:p14="http://schemas.microsoft.com/office/powerpoint/2010/main" xmlns="" val="1103674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8775257-7272-4822-AB98-E794E53998E3}" type="datetimeFigureOut">
              <a:rPr lang="ru-RU" smtClean="0"/>
              <a:pPr/>
              <a:t>19.10.2022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05D552B-2579-44EF-8C44-9BCB90A635D7}" type="slidenum">
              <a:rPr lang="ru-RU" smtClean="0"/>
              <a:pPr/>
              <a:t>‹#›</a:t>
            </a:fld>
            <a:endParaRPr lang="ru-RU"/>
          </a:p>
        </p:txBody>
      </p:sp>
    </p:spTree>
    <p:extLst>
      <p:ext uri="{BB962C8B-B14F-4D97-AF65-F5344CB8AC3E}">
        <p14:creationId xmlns:p14="http://schemas.microsoft.com/office/powerpoint/2010/main" xmlns="" val="1799664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8775257-7272-4822-AB98-E794E53998E3}" type="datetimeFigureOut">
              <a:rPr lang="ru-RU" smtClean="0"/>
              <a:pPr/>
              <a:t>19.10.2022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05D552B-2579-44EF-8C44-9BCB90A635D7}" type="slidenum">
              <a:rPr lang="ru-RU" smtClean="0"/>
              <a:pPr/>
              <a:t>‹#›</a:t>
            </a:fld>
            <a:endParaRPr lang="ru-RU"/>
          </a:p>
        </p:txBody>
      </p:sp>
    </p:spTree>
    <p:extLst>
      <p:ext uri="{BB962C8B-B14F-4D97-AF65-F5344CB8AC3E}">
        <p14:creationId xmlns:p14="http://schemas.microsoft.com/office/powerpoint/2010/main" xmlns="" val="3172202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8775257-7272-4822-AB98-E794E53998E3}" type="datetimeFigureOut">
              <a:rPr lang="ru-RU" smtClean="0"/>
              <a:pPr/>
              <a:t>19.10.2022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05D552B-2579-44EF-8C44-9BCB90A635D7}" type="slidenum">
              <a:rPr lang="ru-RU" smtClean="0"/>
              <a:pPr/>
              <a:t>‹#›</a:t>
            </a:fld>
            <a:endParaRPr lang="ru-RU"/>
          </a:p>
        </p:txBody>
      </p:sp>
    </p:spTree>
    <p:extLst>
      <p:ext uri="{BB962C8B-B14F-4D97-AF65-F5344CB8AC3E}">
        <p14:creationId xmlns:p14="http://schemas.microsoft.com/office/powerpoint/2010/main" xmlns="" val="887355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8775257-7272-4822-AB98-E794E53998E3}" type="datetimeFigureOut">
              <a:rPr lang="ru-RU" smtClean="0"/>
              <a:pPr/>
              <a:t>19.10.2022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05D552B-2579-44EF-8C44-9BCB90A635D7}" type="slidenum">
              <a:rPr lang="ru-RU" smtClean="0"/>
              <a:pPr/>
              <a:t>‹#›</a:t>
            </a:fld>
            <a:endParaRPr lang="ru-RU"/>
          </a:p>
        </p:txBody>
      </p:sp>
    </p:spTree>
    <p:extLst>
      <p:ext uri="{BB962C8B-B14F-4D97-AF65-F5344CB8AC3E}">
        <p14:creationId xmlns:p14="http://schemas.microsoft.com/office/powerpoint/2010/main" xmlns="" val="410059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8775257-7272-4822-AB98-E794E53998E3}" type="datetimeFigureOut">
              <a:rPr lang="ru-RU" smtClean="0"/>
              <a:pPr/>
              <a:t>19.10.2022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05D552B-2579-44EF-8C44-9BCB90A635D7}" type="slidenum">
              <a:rPr lang="ru-RU" smtClean="0"/>
              <a:pPr/>
              <a:t>‹#›</a:t>
            </a:fld>
            <a:endParaRPr lang="ru-RU"/>
          </a:p>
        </p:txBody>
      </p:sp>
    </p:spTree>
    <p:extLst>
      <p:ext uri="{BB962C8B-B14F-4D97-AF65-F5344CB8AC3E}">
        <p14:creationId xmlns:p14="http://schemas.microsoft.com/office/powerpoint/2010/main" xmlns="" val="2847214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8775257-7272-4822-AB98-E794E53998E3}" type="datetimeFigureOut">
              <a:rPr lang="ru-RU" smtClean="0"/>
              <a:pPr/>
              <a:t>19.10.2022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05D552B-2579-44EF-8C44-9BCB90A635D7}" type="slidenum">
              <a:rPr lang="ru-RU" smtClean="0"/>
              <a:pPr/>
              <a:t>‹#›</a:t>
            </a:fld>
            <a:endParaRPr lang="ru-RU"/>
          </a:p>
        </p:txBody>
      </p:sp>
    </p:spTree>
    <p:extLst>
      <p:ext uri="{BB962C8B-B14F-4D97-AF65-F5344CB8AC3E}">
        <p14:creationId xmlns:p14="http://schemas.microsoft.com/office/powerpoint/2010/main" xmlns="" val="2916299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8775257-7272-4822-AB98-E794E53998E3}" type="datetimeFigureOut">
              <a:rPr lang="ru-RU" smtClean="0"/>
              <a:pPr/>
              <a:t>19.10.2022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05D552B-2579-44EF-8C44-9BCB90A635D7}" type="slidenum">
              <a:rPr lang="ru-RU" smtClean="0"/>
              <a:pPr/>
              <a:t>‹#›</a:t>
            </a:fld>
            <a:endParaRPr lang="ru-RU"/>
          </a:p>
        </p:txBody>
      </p:sp>
    </p:spTree>
    <p:extLst>
      <p:ext uri="{BB962C8B-B14F-4D97-AF65-F5344CB8AC3E}">
        <p14:creationId xmlns:p14="http://schemas.microsoft.com/office/powerpoint/2010/main" xmlns="" val="4165177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4000" r="-4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75257-7272-4822-AB98-E794E53998E3}" type="datetimeFigureOut">
              <a:rPr lang="ru-RU" smtClean="0"/>
              <a:pPr/>
              <a:t>19.10.2022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5D552B-2579-44EF-8C44-9BCB90A635D7}" type="slidenum">
              <a:rPr lang="ru-RU" smtClean="0"/>
              <a:pPr/>
              <a:t>‹#›</a:t>
            </a:fld>
            <a:endParaRPr lang="ru-RU"/>
          </a:p>
        </p:txBody>
      </p:sp>
    </p:spTree>
    <p:extLst>
      <p:ext uri="{BB962C8B-B14F-4D97-AF65-F5344CB8AC3E}">
        <p14:creationId xmlns:p14="http://schemas.microsoft.com/office/powerpoint/2010/main" xmlns="" val="1544813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2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99392"/>
            <a:ext cx="8640960" cy="2043658"/>
          </a:xfrm>
        </p:spPr>
        <p:txBody>
          <a:bodyPr>
            <a:normAutofit/>
          </a:bodyPr>
          <a:lstStyle/>
          <a:p>
            <a:r>
              <a:rPr lang="ru-RU" sz="2400" dirty="0" smtClean="0"/>
              <a:t>Государственное профессиональное образовательное учреждение </a:t>
            </a:r>
            <a:br>
              <a:rPr lang="ru-RU" sz="2400" dirty="0" smtClean="0"/>
            </a:br>
            <a:r>
              <a:rPr lang="ru-RU" sz="2400" dirty="0" smtClean="0"/>
              <a:t>«</a:t>
            </a:r>
            <a:r>
              <a:rPr lang="ru-RU" sz="2400" dirty="0" err="1" smtClean="0"/>
              <a:t>Шилкинский</a:t>
            </a:r>
            <a:r>
              <a:rPr lang="ru-RU" sz="2400" dirty="0" smtClean="0"/>
              <a:t> многопрофильный лицей»</a:t>
            </a:r>
            <a:endParaRPr lang="ru-RU" sz="2400" dirty="0"/>
          </a:p>
        </p:txBody>
      </p:sp>
      <p:sp>
        <p:nvSpPr>
          <p:cNvPr id="3" name="Подзаголовок 2"/>
          <p:cNvSpPr>
            <a:spLocks noGrp="1"/>
          </p:cNvSpPr>
          <p:nvPr>
            <p:ph type="subTitle" idx="1"/>
          </p:nvPr>
        </p:nvSpPr>
        <p:spPr>
          <a:xfrm>
            <a:off x="467544" y="2492896"/>
            <a:ext cx="8424936" cy="2304256"/>
          </a:xfrm>
        </p:spPr>
        <p:txBody>
          <a:bodyPr>
            <a:noAutofit/>
          </a:bodyPr>
          <a:lstStyle/>
          <a:p>
            <a:r>
              <a:rPr lang="ru-RU" sz="6600" dirty="0" smtClean="0">
                <a:solidFill>
                  <a:schemeClr val="tx1"/>
                </a:solidFill>
                <a:latin typeface="CentSchbook WGL4 BT" pitchFamily="18" charset="0"/>
              </a:rPr>
              <a:t>Профориентация </a:t>
            </a:r>
          </a:p>
        </p:txBody>
      </p:sp>
    </p:spTree>
    <p:extLst>
      <p:ext uri="{BB962C8B-B14F-4D97-AF65-F5344CB8AC3E}">
        <p14:creationId xmlns:p14="http://schemas.microsoft.com/office/powerpoint/2010/main" xmlns="" val="3935127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Ирина\Desktop\фото\IMG_20181218_152217.jpg"/>
          <p:cNvPicPr/>
          <p:nvPr/>
        </p:nvPicPr>
        <p:blipFill>
          <a:blip r:embed="rId2" cstate="print"/>
          <a:srcRect/>
          <a:stretch>
            <a:fillRect/>
          </a:stretch>
        </p:blipFill>
        <p:spPr bwMode="auto">
          <a:xfrm>
            <a:off x="2395046" y="3429287"/>
            <a:ext cx="1816914" cy="26097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Заголовок 1"/>
          <p:cNvSpPr txBox="1">
            <a:spLocks/>
          </p:cNvSpPr>
          <p:nvPr/>
        </p:nvSpPr>
        <p:spPr>
          <a:xfrm>
            <a:off x="-180528" y="345272"/>
            <a:ext cx="4215982" cy="99549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mj-cs"/>
              </a:rPr>
              <a:t>СЛЕСАРНАЯ</a:t>
            </a:r>
            <a:r>
              <a:rPr lang="ru-RU" sz="32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mj-cs"/>
              </a:rPr>
              <a:t>МАСТЕРСКАЯ</a:t>
            </a:r>
            <a:endParaRPr kumimoji="0" lang="ru-RU" sz="32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8" name="Рисунок 7" descr="C:\Users\Ирина\Desktop\фото\IMG_20181218_152302.jpg"/>
          <p:cNvPicPr/>
          <p:nvPr/>
        </p:nvPicPr>
        <p:blipFill>
          <a:blip r:embed="rId3" cstate="print"/>
          <a:srcRect/>
          <a:stretch>
            <a:fillRect/>
          </a:stretch>
        </p:blipFill>
        <p:spPr bwMode="auto">
          <a:xfrm>
            <a:off x="124602" y="3429287"/>
            <a:ext cx="2083090" cy="26097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C:\Users\Ирина\Desktop\фото\IMG_20181218_152232.jpg"/>
          <p:cNvPicPr/>
          <p:nvPr/>
        </p:nvPicPr>
        <p:blipFill>
          <a:blip r:embed="rId4" cstate="print"/>
          <a:srcRect/>
          <a:stretch>
            <a:fillRect/>
          </a:stretch>
        </p:blipFill>
        <p:spPr bwMode="auto">
          <a:xfrm>
            <a:off x="1601525" y="1407297"/>
            <a:ext cx="1691050" cy="2322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C:\Users\Ирина\Desktop\фото\IMG_20181220_134625.jpg"/>
          <p:cNvPicPr/>
          <p:nvPr/>
        </p:nvPicPr>
        <p:blipFill>
          <a:blip r:embed="rId5" cstate="print"/>
          <a:srcRect/>
          <a:stretch>
            <a:fillRect/>
          </a:stretch>
        </p:blipFill>
        <p:spPr bwMode="auto">
          <a:xfrm>
            <a:off x="4860032" y="4725144"/>
            <a:ext cx="3096344" cy="2016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descr="C:\Users\Ирина\Desktop\фото\IMG_20181220_134824.jpg"/>
          <p:cNvPicPr/>
          <p:nvPr/>
        </p:nvPicPr>
        <p:blipFill>
          <a:blip r:embed="rId6" cstate="print"/>
          <a:srcRect/>
          <a:stretch>
            <a:fillRect/>
          </a:stretch>
        </p:blipFill>
        <p:spPr bwMode="auto">
          <a:xfrm>
            <a:off x="6372200" y="3429287"/>
            <a:ext cx="2356035" cy="1542413"/>
          </a:xfrm>
          <a:prstGeom prst="rect">
            <a:avLst/>
          </a:prstGeom>
          <a:noFill/>
          <a:ln w="9525">
            <a:noFill/>
            <a:miter lim="800000"/>
            <a:headEnd/>
            <a:tailEnd/>
          </a:ln>
        </p:spPr>
      </p:pic>
      <p:pic>
        <p:nvPicPr>
          <p:cNvPr id="12" name="Рисунок 11" descr="C:\Users\Ирина\Desktop\фото\IMG_20181220_134504.jpg"/>
          <p:cNvPicPr/>
          <p:nvPr/>
        </p:nvPicPr>
        <p:blipFill>
          <a:blip r:embed="rId7" cstate="print"/>
          <a:srcRect/>
          <a:stretch>
            <a:fillRect/>
          </a:stretch>
        </p:blipFill>
        <p:spPr bwMode="auto">
          <a:xfrm>
            <a:off x="4644008" y="2019372"/>
            <a:ext cx="2488734" cy="187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Заголовок 1"/>
          <p:cNvSpPr txBox="1">
            <a:spLocks/>
          </p:cNvSpPr>
          <p:nvPr/>
        </p:nvSpPr>
        <p:spPr>
          <a:xfrm>
            <a:off x="4048659" y="881631"/>
            <a:ext cx="4679576" cy="91827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200" b="1" i="0" u="none" strike="noStrike" kern="120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j-lt"/>
                <a:ea typeface="+mj-ea"/>
                <a:cs typeface="+mj-cs"/>
              </a:rPr>
              <a:t>ЭЛЕКТРОМОНТАЖНАЯ</a:t>
            </a:r>
            <a:r>
              <a:rPr kumimoji="0" lang="ru-RU" sz="3200" b="1" i="0" u="none" strike="noStrike" kern="1200" cap="none" spc="0" normalizeH="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a:t>
            </a:r>
            <a:r>
              <a:rPr kumimoji="0" lang="ru-RU" sz="3200" b="1" i="0" u="none" strike="noStrike" kern="1200" normalizeH="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j-lt"/>
                <a:ea typeface="+mj-ea"/>
                <a:cs typeface="+mj-cs"/>
              </a:rPr>
              <a:t>МАСТЕРСКАЯ</a:t>
            </a:r>
            <a:endParaRPr kumimoji="0" lang="ru-RU" sz="32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extLst>
      <p:ext uri="{BB962C8B-B14F-4D97-AF65-F5344CB8AC3E}">
        <p14:creationId xmlns:p14="http://schemas.microsoft.com/office/powerpoint/2010/main" xmlns="" val="34804234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260648"/>
            <a:ext cx="8424936" cy="1631216"/>
          </a:xfrm>
          <a:prstGeom prst="rect">
            <a:avLst/>
          </a:prstGeom>
        </p:spPr>
        <p:txBody>
          <a:bodyPr wrap="square">
            <a:spAutoFit/>
          </a:bodyPr>
          <a:lstStyle/>
          <a:p>
            <a:pPr algn="just"/>
            <a:r>
              <a:rPr lang="ru-RU" sz="2000" dirty="0" smtClean="0">
                <a:latin typeface="Times New Roman" pitchFamily="18" charset="0"/>
                <a:cs typeface="Times New Roman" pitchFamily="18" charset="0"/>
              </a:rPr>
              <a:t>На 2022 год ГПОУ «</a:t>
            </a:r>
            <a:r>
              <a:rPr lang="ru-RU" sz="2000" dirty="0" err="1" smtClean="0">
                <a:latin typeface="Times New Roman" pitchFamily="18" charset="0"/>
                <a:cs typeface="Times New Roman" pitchFamily="18" charset="0"/>
              </a:rPr>
              <a:t>Шилкинский</a:t>
            </a:r>
            <a:r>
              <a:rPr lang="ru-RU" sz="2000" dirty="0" smtClean="0">
                <a:latin typeface="Times New Roman" pitchFamily="18" charset="0"/>
                <a:cs typeface="Times New Roman" pitchFamily="18" charset="0"/>
              </a:rPr>
              <a:t> МПЛ» включены  по профессии «Машинист локомотива»  в федеральный проект Молодые профессионалы» по созданию и функционированию мастерских, предусмотренных в рамках Концепции создания (обновления) материально – технической базы. </a:t>
            </a:r>
            <a:r>
              <a:rPr lang="ru-RU" sz="2000" dirty="0" smtClean="0">
                <a:latin typeface="Times New Roman" pitchFamily="18" charset="0"/>
                <a:cs typeface="Times New Roman" pitchFamily="18" charset="0"/>
              </a:rPr>
              <a:t>Закуплено новое оборудование. </a:t>
            </a:r>
            <a:endParaRPr lang="ru-RU" sz="2000" dirty="0">
              <a:latin typeface="Times New Roman" pitchFamily="18" charset="0"/>
              <a:cs typeface="Times New Roman" pitchFamily="18" charset="0"/>
            </a:endParaRPr>
          </a:p>
        </p:txBody>
      </p:sp>
      <p:pic>
        <p:nvPicPr>
          <p:cNvPr id="5" name="Рисунок 4" descr="https://i26.fastpic.org/big/2011/0806/af/4b5aaf3f19df0a6987f9ab0d606d1aaf.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034" y="2645004"/>
            <a:ext cx="2555776" cy="1495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Прямоугольник 5"/>
          <p:cNvSpPr/>
          <p:nvPr/>
        </p:nvSpPr>
        <p:spPr>
          <a:xfrm>
            <a:off x="395536" y="1891864"/>
            <a:ext cx="3384376" cy="646331"/>
          </a:xfrm>
          <a:prstGeom prst="rect">
            <a:avLst/>
          </a:prstGeom>
          <a:noFill/>
        </p:spPr>
        <p:txBody>
          <a:bodyPr wrap="square" lIns="91440" tIns="45720" rIns="91440" bIns="45720">
            <a:spAutoFit/>
          </a:bodyPr>
          <a:lstStyle/>
          <a:p>
            <a:r>
              <a:rPr lang="ru-RU" b="1" dirty="0" smtClean="0">
                <a:latin typeface="Times New Roman" pitchFamily="18" charset="0"/>
                <a:cs typeface="Times New Roman" pitchFamily="18" charset="0"/>
              </a:rPr>
              <a:t>Тренажерный комплекс по управлению электровозом</a:t>
            </a:r>
            <a:endParaRPr lang="ru-RU" b="1" dirty="0">
              <a:latin typeface="Times New Roman" pitchFamily="18" charset="0"/>
              <a:cs typeface="Times New Roman" pitchFamily="18" charset="0"/>
            </a:endParaRPr>
          </a:p>
        </p:txBody>
      </p:sp>
      <p:pic>
        <p:nvPicPr>
          <p:cNvPr id="7" name="Рисунок 6" descr="https://st33.stpulscen.ru/images/product/343/908/584_big.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77765" y="2534140"/>
            <a:ext cx="2521990" cy="144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Прямоугольник 7"/>
          <p:cNvSpPr/>
          <p:nvPr/>
        </p:nvSpPr>
        <p:spPr>
          <a:xfrm>
            <a:off x="5148064" y="1887809"/>
            <a:ext cx="2381393" cy="646331"/>
          </a:xfrm>
          <a:prstGeom prst="rect">
            <a:avLst/>
          </a:prstGeom>
          <a:noFill/>
        </p:spPr>
        <p:txBody>
          <a:bodyPr wrap="square" lIns="91440" tIns="45720" rIns="91440" bIns="45720">
            <a:spAutoFit/>
          </a:bodyPr>
          <a:lstStyle/>
          <a:p>
            <a:r>
              <a:rPr lang="ru-RU" b="1" dirty="0" err="1" smtClean="0">
                <a:latin typeface="Times New Roman" pitchFamily="18" charset="0"/>
                <a:cs typeface="Times New Roman" pitchFamily="18" charset="0"/>
              </a:rPr>
              <a:t>Автосцепное</a:t>
            </a:r>
            <a:r>
              <a:rPr lang="ru-RU" b="1" dirty="0" smtClean="0">
                <a:latin typeface="Times New Roman" pitchFamily="18" charset="0"/>
                <a:cs typeface="Times New Roman" pitchFamily="18" charset="0"/>
              </a:rPr>
              <a:t> устройство СА-3</a:t>
            </a:r>
            <a:endParaRPr lang="ru-RU" b="1" dirty="0">
              <a:latin typeface="Times New Roman" pitchFamily="18" charset="0"/>
              <a:cs typeface="Times New Roman" pitchFamily="18" charset="0"/>
            </a:endParaRPr>
          </a:p>
        </p:txBody>
      </p:sp>
      <p:sp>
        <p:nvSpPr>
          <p:cNvPr id="9" name="Прямоугольник 8"/>
          <p:cNvSpPr/>
          <p:nvPr/>
        </p:nvSpPr>
        <p:spPr>
          <a:xfrm>
            <a:off x="683568" y="4529894"/>
            <a:ext cx="1987153" cy="400110"/>
          </a:xfrm>
          <a:prstGeom prst="rect">
            <a:avLst/>
          </a:prstGeom>
          <a:noFill/>
        </p:spPr>
        <p:txBody>
          <a:bodyPr wrap="square" lIns="91440" tIns="45720" rIns="91440" bIns="45720">
            <a:spAutoFit/>
          </a:bodyPr>
          <a:lstStyle/>
          <a:p>
            <a:r>
              <a:rPr lang="ru-RU" sz="2000" b="1" dirty="0" smtClean="0">
                <a:latin typeface="Times New Roman" pitchFamily="18" charset="0"/>
                <a:cs typeface="Times New Roman" pitchFamily="18" charset="0"/>
              </a:rPr>
              <a:t>Колёсная пара</a:t>
            </a:r>
            <a:endParaRPr lang="ru-RU" sz="2000" b="1" dirty="0">
              <a:latin typeface="Times New Roman" pitchFamily="18" charset="0"/>
              <a:cs typeface="Times New Roman" pitchFamily="18" charset="0"/>
            </a:endParaRPr>
          </a:p>
        </p:txBody>
      </p:sp>
      <p:sp>
        <p:nvSpPr>
          <p:cNvPr id="10" name="Прямоугольник 9"/>
          <p:cNvSpPr/>
          <p:nvPr/>
        </p:nvSpPr>
        <p:spPr>
          <a:xfrm>
            <a:off x="4857752" y="4222212"/>
            <a:ext cx="3386656" cy="646331"/>
          </a:xfrm>
          <a:prstGeom prst="rect">
            <a:avLst/>
          </a:prstGeom>
          <a:noFill/>
        </p:spPr>
        <p:txBody>
          <a:bodyPr wrap="square" lIns="91440" tIns="45720" rIns="91440" bIns="45720">
            <a:spAutoFit/>
          </a:bodyPr>
          <a:lstStyle/>
          <a:p>
            <a:r>
              <a:rPr lang="ru-RU" b="1" dirty="0" smtClean="0">
                <a:latin typeface="Times New Roman" pitchFamily="18" charset="0"/>
                <a:cs typeface="Times New Roman" pitchFamily="18" charset="0"/>
              </a:rPr>
              <a:t>Тренажер по оказанию первой медицинской помощи «Антон»</a:t>
            </a:r>
            <a:endParaRPr lang="ru-RU" b="1" dirty="0">
              <a:latin typeface="Times New Roman" pitchFamily="18" charset="0"/>
              <a:cs typeface="Times New Roman" pitchFamily="18" charset="0"/>
            </a:endParaRPr>
          </a:p>
        </p:txBody>
      </p:sp>
      <p:pic>
        <p:nvPicPr>
          <p:cNvPr id="11" name="Рисунок 10" descr="https://railstorg.ru/wp-content/uploads/ves-kolesnoj-pary.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0034" y="5085184"/>
            <a:ext cx="2555776" cy="1569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Рисунок 11" descr="https://kvazar-ufa.com/images/detailed/4/b_2577.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86314" y="5229200"/>
            <a:ext cx="2743143" cy="1390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4637670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8520" y="1268760"/>
            <a:ext cx="9717289" cy="1754326"/>
          </a:xfrm>
          <a:prstGeom prst="rect">
            <a:avLst/>
          </a:prstGeom>
          <a:noFill/>
        </p:spPr>
        <p:txBody>
          <a:bodyPr wrap="square" lIns="91440" tIns="45720" rIns="91440" bIns="45720">
            <a:spAutoFit/>
          </a:bodyPr>
          <a:lstStyle/>
          <a:p>
            <a:pPr algn="ctr"/>
            <a:r>
              <a:rPr lang="ru-RU" sz="5400" b="0" cap="none" spc="0" dirty="0" smtClean="0">
                <a:ln w="0"/>
                <a:solidFill>
                  <a:schemeClr val="tx1"/>
                </a:solidFill>
                <a:effectLst>
                  <a:outerShdw blurRad="38100" dist="19050" dir="2700000" algn="tl" rotWithShape="0">
                    <a:schemeClr val="dk1">
                      <a:alpha val="40000"/>
                    </a:schemeClr>
                  </a:outerShdw>
                </a:effectLst>
              </a:rPr>
              <a:t>ЭЛЕКТРОМОНТЕР ТЯГОВОЙ ПОДСТАНЦИИ</a:t>
            </a:r>
            <a:endParaRPr lang="ru-RU"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xmlns="" val="2822252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newsland.com/static/u/article_image/14/07/10/tmpI_R7dx.jpe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47" y="404664"/>
            <a:ext cx="9166023" cy="59046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59428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txBox="1">
            <a:spLocks/>
          </p:cNvSpPr>
          <p:nvPr/>
        </p:nvSpPr>
        <p:spPr>
          <a:xfrm>
            <a:off x="2699792" y="1484784"/>
            <a:ext cx="6264696" cy="475252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4000" dirty="0">
                <a:latin typeface="Times New Roman" pitchFamily="18" charset="0"/>
                <a:cs typeface="Times New Roman" pitchFamily="18" charset="0"/>
              </a:rPr>
              <a:t>Профессия электромонтёра является относительно молодой. Она появилась в конце XIX века в связи с началом массового применения электричества в быту и на производстве благодаря бурному развитию электротехники</a:t>
            </a:r>
          </a:p>
        </p:txBody>
      </p:sp>
      <p:pic>
        <p:nvPicPr>
          <p:cNvPr id="6" name="Рисунок 5"/>
          <p:cNvPicPr>
            <a:picLocks noChangeAspect="1"/>
          </p:cNvPicPr>
          <p:nvPr/>
        </p:nvPicPr>
        <p:blipFill>
          <a:blip r:embed="rId2" cstate="print"/>
          <a:stretch>
            <a:fillRect/>
          </a:stretch>
        </p:blipFill>
        <p:spPr>
          <a:xfrm>
            <a:off x="251520" y="2348880"/>
            <a:ext cx="2180952" cy="2866667"/>
          </a:xfrm>
          <a:prstGeom prst="rect">
            <a:avLst/>
          </a:prstGeom>
        </p:spPr>
      </p:pic>
      <p:sp>
        <p:nvSpPr>
          <p:cNvPr id="7" name="TextBox 6"/>
          <p:cNvSpPr txBox="1"/>
          <p:nvPr/>
        </p:nvSpPr>
        <p:spPr>
          <a:xfrm>
            <a:off x="827584" y="548681"/>
            <a:ext cx="7704856" cy="461665"/>
          </a:xfrm>
          <a:prstGeom prst="rect">
            <a:avLst/>
          </a:prstGeom>
          <a:noFill/>
        </p:spPr>
        <p:txBody>
          <a:bodyPr wrap="square" rtlCol="0">
            <a:spAutoFit/>
          </a:bodyPr>
          <a:lstStyle/>
          <a:p>
            <a:r>
              <a:rPr lang="ru-RU" sz="2400" b="1" dirty="0" smtClean="0">
                <a:latin typeface="Times New Roman" pitchFamily="18" charset="0"/>
                <a:cs typeface="Times New Roman" pitchFamily="18" charset="0"/>
              </a:rPr>
              <a:t>ЭЛЕКТРОМОНТЕР ТЯГОВЫХ ПОДСТАНЦИЙ</a:t>
            </a:r>
            <a:endParaRPr lang="ru-RU" sz="24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3090033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548681"/>
            <a:ext cx="7704856" cy="461665"/>
          </a:xfrm>
          <a:prstGeom prst="rect">
            <a:avLst/>
          </a:prstGeom>
          <a:noFill/>
        </p:spPr>
        <p:txBody>
          <a:bodyPr wrap="square" rtlCol="0">
            <a:spAutoFit/>
          </a:bodyPr>
          <a:lstStyle/>
          <a:p>
            <a:r>
              <a:rPr lang="ru-RU" sz="2400" b="1" dirty="0" smtClean="0">
                <a:latin typeface="Times New Roman" pitchFamily="18" charset="0"/>
                <a:cs typeface="Times New Roman" pitchFamily="18" charset="0"/>
              </a:rPr>
              <a:t>ЭЛЕКТРОМОНТЕР ТЯГОВЫХ ПОДСТАНЦИЙ</a:t>
            </a:r>
            <a:endParaRPr lang="ru-RU" sz="2400" b="1" dirty="0">
              <a:latin typeface="Times New Roman" pitchFamily="18" charset="0"/>
              <a:cs typeface="Times New Roman" pitchFamily="18" charset="0"/>
            </a:endParaRPr>
          </a:p>
        </p:txBody>
      </p:sp>
      <p:sp>
        <p:nvSpPr>
          <p:cNvPr id="3" name="TextBox 2"/>
          <p:cNvSpPr txBox="1"/>
          <p:nvPr/>
        </p:nvSpPr>
        <p:spPr>
          <a:xfrm>
            <a:off x="827584" y="1412776"/>
            <a:ext cx="7704856" cy="4339650"/>
          </a:xfrm>
          <a:prstGeom prst="rect">
            <a:avLst/>
          </a:prstGeom>
          <a:noFill/>
        </p:spPr>
        <p:txBody>
          <a:bodyPr wrap="square" rtlCol="0">
            <a:spAutoFit/>
          </a:bodyPr>
          <a:lstStyle/>
          <a:p>
            <a:pPr algn="just"/>
            <a:r>
              <a:rPr lang="ru-RU" sz="2800" dirty="0" smtClean="0">
                <a:latin typeface="Times New Roman" pitchFamily="18" charset="0"/>
                <a:cs typeface="Times New Roman" pitchFamily="18" charset="0"/>
              </a:rPr>
              <a:t>	</a:t>
            </a:r>
            <a:r>
              <a:rPr lang="ru-RU" sz="2800" b="1" dirty="0" smtClean="0">
                <a:latin typeface="Times New Roman" pitchFamily="18" charset="0"/>
                <a:cs typeface="Times New Roman" pitchFamily="18" charset="0"/>
              </a:rPr>
              <a:t>При получении профессии «Электромонтер тяговой подстанции» выпускник может работать в установках до и свыше 1000 вольт в энергетических устройствах любого предприятия. </a:t>
            </a:r>
          </a:p>
          <a:p>
            <a:pPr algn="just"/>
            <a:r>
              <a:rPr lang="ru-RU" sz="2800" b="1" dirty="0" smtClean="0">
                <a:latin typeface="Times New Roman" pitchFamily="18" charset="0"/>
                <a:cs typeface="Times New Roman" pitchFamily="18" charset="0"/>
              </a:rPr>
              <a:t>	На железнодорожном транспорте, обеспечивая электроснабжения дороги, выпускники лицея могут работать в качестве электромонтеров контактной сети.</a:t>
            </a:r>
          </a:p>
          <a:p>
            <a:endParaRPr lang="ru-RU" sz="24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1420382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7584" y="548681"/>
            <a:ext cx="7704856" cy="461665"/>
          </a:xfrm>
          <a:prstGeom prst="rect">
            <a:avLst/>
          </a:prstGeom>
          <a:noFill/>
        </p:spPr>
        <p:txBody>
          <a:bodyPr wrap="square" rtlCol="0">
            <a:spAutoFit/>
          </a:bodyPr>
          <a:lstStyle/>
          <a:p>
            <a:r>
              <a:rPr lang="ru-RU" sz="2400" b="1" dirty="0" smtClean="0">
                <a:latin typeface="Times New Roman" pitchFamily="18" charset="0"/>
                <a:cs typeface="Times New Roman" pitchFamily="18" charset="0"/>
              </a:rPr>
              <a:t>ЭЛЕКТРОМОНТЕР ТЯГОВЫХ ПОДСТАНЦИЙ</a:t>
            </a:r>
            <a:endParaRPr lang="ru-RU" sz="2400" b="1" dirty="0">
              <a:latin typeface="Times New Roman" pitchFamily="18" charset="0"/>
              <a:cs typeface="Times New Roman" pitchFamily="18" charset="0"/>
            </a:endParaRPr>
          </a:p>
        </p:txBody>
      </p:sp>
      <p:sp>
        <p:nvSpPr>
          <p:cNvPr id="3" name="Объект 2"/>
          <p:cNvSpPr>
            <a:spLocks noGrp="1"/>
          </p:cNvSpPr>
          <p:nvPr>
            <p:ph idx="1"/>
          </p:nvPr>
        </p:nvSpPr>
        <p:spPr/>
        <p:txBody>
          <a:bodyPr>
            <a:normAutofit lnSpcReduction="10000"/>
          </a:bodyPr>
          <a:lstStyle/>
          <a:p>
            <a:pPr>
              <a:buNone/>
            </a:pPr>
            <a:r>
              <a:rPr lang="ru-RU" b="1" dirty="0">
                <a:latin typeface="Times New Roman" pitchFamily="18" charset="0"/>
                <a:cs typeface="Times New Roman" pitchFamily="18" charset="0"/>
              </a:rPr>
              <a:t> Срок обучения – </a:t>
            </a:r>
            <a:r>
              <a:rPr lang="ru-RU" b="1" dirty="0" smtClean="0">
                <a:latin typeface="Times New Roman" pitchFamily="18" charset="0"/>
                <a:cs typeface="Times New Roman" pitchFamily="18" charset="0"/>
              </a:rPr>
              <a:t>2 </a:t>
            </a:r>
            <a:r>
              <a:rPr lang="ru-RU" b="1" dirty="0">
                <a:latin typeface="Times New Roman" pitchFamily="18" charset="0"/>
                <a:cs typeface="Times New Roman" pitchFamily="18" charset="0"/>
              </a:rPr>
              <a:t>года 10 месяцев</a:t>
            </a:r>
          </a:p>
          <a:p>
            <a:pPr>
              <a:buNone/>
            </a:pPr>
            <a:r>
              <a:rPr lang="ru-RU" b="1" dirty="0">
                <a:latin typeface="Times New Roman" pitchFamily="18" charset="0"/>
                <a:cs typeface="Times New Roman" pitchFamily="18" charset="0"/>
              </a:rPr>
              <a:t>        По окончанию обучения в ГПОУ «</a:t>
            </a:r>
            <a:r>
              <a:rPr lang="ru-RU" b="1" dirty="0" err="1">
                <a:latin typeface="Times New Roman" pitchFamily="18" charset="0"/>
                <a:cs typeface="Times New Roman" pitchFamily="18" charset="0"/>
              </a:rPr>
              <a:t>Шилкинский</a:t>
            </a:r>
            <a:r>
              <a:rPr lang="ru-RU" b="1" dirty="0">
                <a:latin typeface="Times New Roman" pitchFamily="18" charset="0"/>
                <a:cs typeface="Times New Roman" pitchFamily="18" charset="0"/>
              </a:rPr>
              <a:t> многопрофильный лицей» студенты получают диплом среднего профессионального образования и свидетельства с </a:t>
            </a:r>
            <a:r>
              <a:rPr lang="ru-RU" b="1" dirty="0" smtClean="0">
                <a:latin typeface="Times New Roman" pitchFamily="18" charset="0"/>
                <a:cs typeface="Times New Roman" pitchFamily="18" charset="0"/>
              </a:rPr>
              <a:t>двумя </a:t>
            </a:r>
            <a:r>
              <a:rPr lang="ru-RU" b="1" dirty="0">
                <a:latin typeface="Times New Roman" pitchFamily="18" charset="0"/>
                <a:cs typeface="Times New Roman" pitchFamily="18" charset="0"/>
              </a:rPr>
              <a:t>квалификациями:</a:t>
            </a:r>
          </a:p>
          <a:p>
            <a:pPr>
              <a:buFontTx/>
              <a:buChar char="-"/>
            </a:pPr>
            <a:r>
              <a:rPr lang="ru-RU" b="1" dirty="0" smtClean="0">
                <a:latin typeface="Times New Roman" pitchFamily="18" charset="0"/>
                <a:cs typeface="Times New Roman" pitchFamily="18" charset="0"/>
              </a:rPr>
              <a:t>Электромонтер тяговой подстанции;</a:t>
            </a:r>
          </a:p>
          <a:p>
            <a:pPr>
              <a:buFontTx/>
              <a:buChar char="-"/>
            </a:pPr>
            <a:r>
              <a:rPr lang="ru-RU" b="1" dirty="0" smtClean="0">
                <a:latin typeface="Times New Roman" pitchFamily="18" charset="0"/>
                <a:cs typeface="Times New Roman" pitchFamily="18" charset="0"/>
              </a:rPr>
              <a:t>Электромонтер тяговой сети.</a:t>
            </a:r>
            <a:endParaRPr lang="ru-RU" dirty="0"/>
          </a:p>
        </p:txBody>
      </p:sp>
      <p:pic>
        <p:nvPicPr>
          <p:cNvPr id="7" name="Рисунок 6"/>
          <p:cNvPicPr>
            <a:picLocks noChangeAspect="1"/>
          </p:cNvPicPr>
          <p:nvPr/>
        </p:nvPicPr>
        <p:blipFill>
          <a:blip r:embed="rId2" cstate="print"/>
          <a:stretch>
            <a:fillRect/>
          </a:stretch>
        </p:blipFill>
        <p:spPr>
          <a:xfrm>
            <a:off x="7180945" y="290283"/>
            <a:ext cx="1978149" cy="1978149"/>
          </a:xfrm>
          <a:prstGeom prst="rect">
            <a:avLst/>
          </a:prstGeom>
        </p:spPr>
      </p:pic>
    </p:spTree>
    <p:extLst>
      <p:ext uri="{BB962C8B-B14F-4D97-AF65-F5344CB8AC3E}">
        <p14:creationId xmlns:p14="http://schemas.microsoft.com/office/powerpoint/2010/main" xmlns="" val="1149313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332656"/>
            <a:ext cx="7992888" cy="954107"/>
          </a:xfrm>
          <a:prstGeom prst="rect">
            <a:avLst/>
          </a:prstGeom>
        </p:spPr>
        <p:txBody>
          <a:bodyPr wrap="square">
            <a:spAutoFit/>
          </a:bodyPr>
          <a:lstStyle/>
          <a:p>
            <a:pPr algn="ctr"/>
            <a:r>
              <a:rPr lang="ru-RU" sz="2800" dirty="0" smtClean="0">
                <a:latin typeface="Times New Roman" pitchFamily="18" charset="0"/>
                <a:cs typeface="Times New Roman" pitchFamily="18" charset="0"/>
              </a:rPr>
              <a:t>Материально-техническое обеспечение и оснащенность спец. кабинетов</a:t>
            </a:r>
            <a:endParaRPr lang="ru-RU" sz="2800" dirty="0">
              <a:latin typeface="Times New Roman" pitchFamily="18" charset="0"/>
              <a:cs typeface="Times New Roman"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07704" y="3335395"/>
            <a:ext cx="2370679" cy="25141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0153" y="1321768"/>
            <a:ext cx="2537631" cy="2374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Прямоугольник 6"/>
          <p:cNvSpPr/>
          <p:nvPr/>
        </p:nvSpPr>
        <p:spPr>
          <a:xfrm>
            <a:off x="89049" y="5892080"/>
            <a:ext cx="3752877" cy="954107"/>
          </a:xfrm>
          <a:prstGeom prst="rect">
            <a:avLst/>
          </a:prstGeom>
        </p:spPr>
        <p:txBody>
          <a:bodyPr wrap="square">
            <a:spAutoFit/>
          </a:bodyPr>
          <a:lstStyle/>
          <a:p>
            <a:r>
              <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anose="030F0702030302020204" pitchFamily="66" charset="0"/>
              </a:rPr>
              <a:t>Кабинет электротехники</a:t>
            </a:r>
          </a:p>
        </p:txBody>
      </p:sp>
      <p:pic>
        <p:nvPicPr>
          <p:cNvPr id="8" name="Рисунок 7"/>
          <p:cNvPicPr>
            <a:picLocks noChangeAspect="1"/>
          </p:cNvPicPr>
          <p:nvPr/>
        </p:nvPicPr>
        <p:blipFill>
          <a:blip r:embed="rId4" cstate="print"/>
          <a:stretch>
            <a:fillRect/>
          </a:stretch>
        </p:blipFill>
        <p:spPr>
          <a:xfrm>
            <a:off x="6483728" y="3140968"/>
            <a:ext cx="2336743" cy="2208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p:cNvPicPr>
            <a:picLocks noChangeAspect="1"/>
          </p:cNvPicPr>
          <p:nvPr/>
        </p:nvPicPr>
        <p:blipFill>
          <a:blip r:embed="rId5" cstate="print"/>
          <a:stretch>
            <a:fillRect/>
          </a:stretch>
        </p:blipFill>
        <p:spPr>
          <a:xfrm>
            <a:off x="4625216" y="1321821"/>
            <a:ext cx="2323047" cy="2374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Прямоугольник 9"/>
          <p:cNvSpPr/>
          <p:nvPr/>
        </p:nvSpPr>
        <p:spPr>
          <a:xfrm>
            <a:off x="5292080" y="5661248"/>
            <a:ext cx="3348338" cy="954107"/>
          </a:xfrm>
          <a:prstGeom prst="rect">
            <a:avLst/>
          </a:prstGeom>
        </p:spPr>
        <p:txBody>
          <a:bodyPr wrap="square">
            <a:spAutoFit/>
          </a:bodyPr>
          <a:lstStyle/>
          <a:p>
            <a:r>
              <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anose="030F0702030302020204" pitchFamily="66" charset="0"/>
              </a:rPr>
              <a:t>Кабинет </a:t>
            </a:r>
            <a:r>
              <a:rPr lang="ru-RU"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anose="030F0702030302020204" pitchFamily="66" charset="0"/>
              </a:rPr>
              <a:t>спец дисциплин</a:t>
            </a:r>
            <a:endPar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anose="030F0702030302020204" pitchFamily="66" charset="0"/>
            </a:endParaRPr>
          </a:p>
        </p:txBody>
      </p:sp>
    </p:spTree>
    <p:extLst>
      <p:ext uri="{BB962C8B-B14F-4D97-AF65-F5344CB8AC3E}">
        <p14:creationId xmlns:p14="http://schemas.microsoft.com/office/powerpoint/2010/main" xmlns="" val="19957466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1844" y="103031"/>
            <a:ext cx="2567457" cy="3103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96086" y="224327"/>
            <a:ext cx="2889560" cy="3852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xmlns="" val="0"/>
              </a:ext>
            </a:extLst>
          </a:blip>
          <a:srcRect l="8686" t="6760" r="1737"/>
          <a:stretch/>
        </p:blipFill>
        <p:spPr>
          <a:xfrm>
            <a:off x="3707904" y="2595393"/>
            <a:ext cx="5262676" cy="4108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5177" y="4430082"/>
            <a:ext cx="3031564" cy="2273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Прямоугольник 7"/>
          <p:cNvSpPr/>
          <p:nvPr/>
        </p:nvSpPr>
        <p:spPr>
          <a:xfrm flipH="1">
            <a:off x="5753503" y="224327"/>
            <a:ext cx="3240360" cy="2554545"/>
          </a:xfrm>
          <a:prstGeom prst="rect">
            <a:avLst/>
          </a:prstGeom>
        </p:spPr>
        <p:txBody>
          <a:bodyPr wrap="square">
            <a:spAutoFit/>
          </a:bodyPr>
          <a:lstStyle/>
          <a:p>
            <a:pPr algn="ctr"/>
            <a:r>
              <a:rPr lang="ru-RU" sz="4000" dirty="0">
                <a:solidFill>
                  <a:prstClr val="black"/>
                </a:solidFill>
                <a:latin typeface="Comic Sans MS" panose="030F0702030302020204" pitchFamily="66" charset="0"/>
              </a:rPr>
              <a:t>У</a:t>
            </a:r>
            <a:r>
              <a:rPr lang="ru-RU" sz="4000" dirty="0" smtClean="0">
                <a:solidFill>
                  <a:prstClr val="black"/>
                </a:solidFill>
                <a:latin typeface="Comic Sans MS" panose="030F0702030302020204" pitchFamily="66" charset="0"/>
              </a:rPr>
              <a:t>частие в краевой выставке НТТМ </a:t>
            </a:r>
            <a:endParaRPr lang="ru-RU" dirty="0"/>
          </a:p>
        </p:txBody>
      </p:sp>
    </p:spTree>
    <p:extLst>
      <p:ext uri="{BB962C8B-B14F-4D97-AF65-F5344CB8AC3E}">
        <p14:creationId xmlns:p14="http://schemas.microsoft.com/office/powerpoint/2010/main" xmlns="" val="40657773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908720"/>
            <a:ext cx="7443917" cy="2585323"/>
          </a:xfrm>
          <a:prstGeom prst="rect">
            <a:avLst/>
          </a:prstGeom>
          <a:noFill/>
        </p:spPr>
        <p:txBody>
          <a:bodyPr wrap="square" lIns="91440" tIns="45720" rIns="91440" bIns="45720">
            <a:spAutoFit/>
          </a:bodyPr>
          <a:lstStyle/>
          <a:p>
            <a:pPr algn="ctr"/>
            <a:r>
              <a:rPr lang="ru-RU" sz="5400" b="0" cap="none" spc="0" dirty="0" smtClean="0">
                <a:ln w="0"/>
                <a:solidFill>
                  <a:schemeClr val="tx1"/>
                </a:solidFill>
                <a:effectLst>
                  <a:outerShdw blurRad="38100" dist="19050" dir="2700000" algn="tl" rotWithShape="0">
                    <a:schemeClr val="dk1">
                      <a:alpha val="40000"/>
                    </a:schemeClr>
                  </a:outerShdw>
                </a:effectLst>
              </a:rPr>
              <a:t>ПРОВОДНИК НА ЖЕЛЕЗНОДОРОЖНОМ ТРАНСПОРТЕ</a:t>
            </a:r>
            <a:endParaRPr lang="ru-RU"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xmlns="" val="19018404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r>
              <a:rPr lang="ru-RU" dirty="0" smtClean="0"/>
              <a:t>Машинист локомотива</a:t>
            </a:r>
          </a:p>
          <a:p>
            <a:r>
              <a:rPr lang="ru-RU" dirty="0" smtClean="0"/>
              <a:t>Электромонтер тяговых подстанций</a:t>
            </a:r>
          </a:p>
          <a:p>
            <a:r>
              <a:rPr lang="ru-RU" dirty="0" smtClean="0"/>
              <a:t>Проводник на железной дороге</a:t>
            </a:r>
          </a:p>
          <a:p>
            <a:r>
              <a:rPr lang="ru-RU" dirty="0" smtClean="0"/>
              <a:t>Повар, кондитер</a:t>
            </a:r>
            <a:endParaRPr lang="ru-RU" dirty="0"/>
          </a:p>
        </p:txBody>
      </p:sp>
    </p:spTree>
    <p:extLst>
      <p:ext uri="{BB962C8B-B14F-4D97-AF65-F5344CB8AC3E}">
        <p14:creationId xmlns:p14="http://schemas.microsoft.com/office/powerpoint/2010/main" xmlns="" val="11461447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404664"/>
            <a:ext cx="8568952" cy="523220"/>
          </a:xfrm>
          <a:prstGeom prst="rect">
            <a:avLst/>
          </a:prstGeom>
        </p:spPr>
        <p:txBody>
          <a:bodyPr wrap="square">
            <a:spAutoFit/>
          </a:bodyPr>
          <a:lstStyle/>
          <a:p>
            <a:pPr algn="ctr"/>
            <a:r>
              <a:rPr lang="ru-RU" sz="2800" b="1" i="1" dirty="0" smtClean="0">
                <a:latin typeface="Times New Roman" pitchFamily="18" charset="0"/>
                <a:cs typeface="Times New Roman" pitchFamily="18" charset="0"/>
              </a:rPr>
              <a:t>Проводник на железнодорожном транспорте</a:t>
            </a:r>
          </a:p>
        </p:txBody>
      </p:sp>
      <p:sp>
        <p:nvSpPr>
          <p:cNvPr id="5" name="Прямоугольник 4"/>
          <p:cNvSpPr/>
          <p:nvPr/>
        </p:nvSpPr>
        <p:spPr>
          <a:xfrm>
            <a:off x="251520" y="1268760"/>
            <a:ext cx="5256584" cy="3416320"/>
          </a:xfrm>
          <a:prstGeom prst="rect">
            <a:avLst/>
          </a:prstGeom>
        </p:spPr>
        <p:txBody>
          <a:bodyPr wrap="square">
            <a:spAutoFit/>
          </a:bodyPr>
          <a:lstStyle/>
          <a:p>
            <a:r>
              <a:rPr lang="ru-RU" b="1" dirty="0" smtClean="0">
                <a:solidFill>
                  <a:schemeClr val="tx1"/>
                </a:solidFill>
                <a:latin typeface="Times New Roman" pitchFamily="18" charset="0"/>
                <a:cs typeface="Times New Roman" pitchFamily="18" charset="0"/>
              </a:rPr>
              <a:t>«</a:t>
            </a:r>
            <a:r>
              <a:rPr lang="ru-RU" sz="2400" b="1" dirty="0" smtClean="0">
                <a:solidFill>
                  <a:schemeClr val="tx1"/>
                </a:solidFill>
                <a:latin typeface="Times New Roman" pitchFamily="18" charset="0"/>
                <a:cs typeface="Times New Roman" pitchFamily="18" charset="0"/>
              </a:rPr>
              <a:t>Проводник на железнодорожном </a:t>
            </a:r>
          </a:p>
          <a:p>
            <a:r>
              <a:rPr lang="ru-RU" sz="2400" b="1" dirty="0" smtClean="0">
                <a:solidFill>
                  <a:schemeClr val="tx1"/>
                </a:solidFill>
                <a:latin typeface="Times New Roman" pitchFamily="18" charset="0"/>
                <a:cs typeface="Times New Roman" pitchFamily="18" charset="0"/>
              </a:rPr>
              <a:t>транспорте» является одной из </a:t>
            </a:r>
          </a:p>
          <a:p>
            <a:r>
              <a:rPr lang="ru-RU" sz="2400" b="1" dirty="0" smtClean="0">
                <a:solidFill>
                  <a:schemeClr val="tx1"/>
                </a:solidFill>
                <a:latin typeface="Times New Roman" pitchFamily="18" charset="0"/>
                <a:cs typeface="Times New Roman" pitchFamily="18" charset="0"/>
              </a:rPr>
              <a:t>ведущих на железной дороге,</a:t>
            </a:r>
          </a:p>
          <a:p>
            <a:r>
              <a:rPr lang="ru-RU" sz="2400" b="1" dirty="0" smtClean="0">
                <a:solidFill>
                  <a:schemeClr val="tx1"/>
                </a:solidFill>
                <a:latin typeface="Times New Roman" pitchFamily="18" charset="0"/>
                <a:cs typeface="Times New Roman" pitchFamily="18" charset="0"/>
              </a:rPr>
              <a:t> и от уровня подготовки </a:t>
            </a:r>
          </a:p>
          <a:p>
            <a:r>
              <a:rPr lang="ru-RU" sz="2400" b="1" dirty="0" smtClean="0">
                <a:solidFill>
                  <a:schemeClr val="tx1"/>
                </a:solidFill>
                <a:latin typeface="Times New Roman" pitchFamily="18" charset="0"/>
                <a:cs typeface="Times New Roman" pitchFamily="18" charset="0"/>
              </a:rPr>
              <a:t>специалистов, </a:t>
            </a:r>
          </a:p>
          <a:p>
            <a:r>
              <a:rPr lang="ru-RU" sz="2400" b="1" dirty="0" smtClean="0">
                <a:solidFill>
                  <a:schemeClr val="tx1"/>
                </a:solidFill>
                <a:latin typeface="Times New Roman" pitchFamily="18" charset="0"/>
                <a:cs typeface="Times New Roman" pitchFamily="18" charset="0"/>
              </a:rPr>
              <a:t>качества обслуживания</a:t>
            </a:r>
          </a:p>
          <a:p>
            <a:r>
              <a:rPr lang="ru-RU" sz="2400" b="1" dirty="0" smtClean="0">
                <a:solidFill>
                  <a:schemeClr val="tx1"/>
                </a:solidFill>
                <a:latin typeface="Times New Roman" pitchFamily="18" charset="0"/>
                <a:cs typeface="Times New Roman" pitchFamily="18" charset="0"/>
              </a:rPr>
              <a:t>пассажиров во многом зависит </a:t>
            </a:r>
          </a:p>
          <a:p>
            <a:r>
              <a:rPr lang="ru-RU" sz="2400" b="1" dirty="0" smtClean="0">
                <a:solidFill>
                  <a:schemeClr val="tx1"/>
                </a:solidFill>
                <a:latin typeface="Times New Roman" pitchFamily="18" charset="0"/>
                <a:cs typeface="Times New Roman" pitchFamily="18" charset="0"/>
              </a:rPr>
              <a:t>работа всего железнодорожного </a:t>
            </a:r>
          </a:p>
          <a:p>
            <a:r>
              <a:rPr lang="ru-RU" sz="2400" b="1" dirty="0" smtClean="0">
                <a:solidFill>
                  <a:schemeClr val="tx1"/>
                </a:solidFill>
                <a:latin typeface="Times New Roman" pitchFamily="18" charset="0"/>
                <a:cs typeface="Times New Roman" pitchFamily="18" charset="0"/>
              </a:rPr>
              <a:t>транспорта</a:t>
            </a:r>
          </a:p>
        </p:txBody>
      </p:sp>
      <p:pic>
        <p:nvPicPr>
          <p:cNvPr id="6" name="Рисунок 5" descr="http://pics2.pokazuha.ru/p217/d/g/9983884lgd.jpg"/>
          <p:cNvPicPr/>
          <p:nvPr/>
        </p:nvPicPr>
        <p:blipFill>
          <a:blip r:embed="rId2" cstate="print"/>
          <a:srcRect/>
          <a:stretch>
            <a:fillRect/>
          </a:stretch>
        </p:blipFill>
        <p:spPr bwMode="auto">
          <a:xfrm>
            <a:off x="4716016" y="2976920"/>
            <a:ext cx="4000496" cy="3500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42160874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23843"/>
            <a:ext cx="8424936" cy="6124754"/>
          </a:xfrm>
          <a:prstGeom prst="rect">
            <a:avLst/>
          </a:prstGeom>
        </p:spPr>
        <p:txBody>
          <a:bodyPr wrap="square">
            <a:spAutoFit/>
          </a:bodyPr>
          <a:lstStyle/>
          <a:p>
            <a:pPr algn="ctr">
              <a:buNone/>
            </a:pPr>
            <a:endParaRPr lang="ru-RU" sz="2800" dirty="0" smtClean="0">
              <a:latin typeface="Times New Roman" pitchFamily="18" charset="0"/>
              <a:cs typeface="Times New Roman" pitchFamily="18" charset="0"/>
            </a:endParaRPr>
          </a:p>
          <a:p>
            <a:pPr algn="ctr">
              <a:buNone/>
            </a:pPr>
            <a:r>
              <a:rPr lang="ru-RU" sz="2800" dirty="0" smtClean="0">
                <a:latin typeface="Times New Roman" pitchFamily="18" charset="0"/>
                <a:cs typeface="Times New Roman" pitchFamily="18" charset="0"/>
              </a:rPr>
              <a:t>Многие люди не совсем правильно представляют себе профессию проводника пассажирского вагона. Должностные обязанности сотрудника  сводятся к:</a:t>
            </a:r>
          </a:p>
          <a:p>
            <a:pPr>
              <a:buNone/>
            </a:pPr>
            <a:r>
              <a:rPr lang="ru-RU" sz="2800" dirty="0" smtClean="0">
                <a:latin typeface="Times New Roman" pitchFamily="18" charset="0"/>
                <a:cs typeface="Times New Roman" pitchFamily="18" charset="0"/>
              </a:rPr>
              <a:t>- проверке билетов</a:t>
            </a:r>
          </a:p>
          <a:p>
            <a:pPr>
              <a:buNone/>
            </a:pPr>
            <a:r>
              <a:rPr lang="ru-RU" sz="2800" dirty="0" smtClean="0">
                <a:latin typeface="Times New Roman" pitchFamily="18" charset="0"/>
                <a:cs typeface="Times New Roman" pitchFamily="18" charset="0"/>
              </a:rPr>
              <a:t>- раздаче постельного белья </a:t>
            </a:r>
          </a:p>
          <a:p>
            <a:pPr>
              <a:buNone/>
            </a:pPr>
            <a:r>
              <a:rPr lang="ru-RU" sz="2800" dirty="0" smtClean="0">
                <a:latin typeface="Times New Roman" pitchFamily="18" charset="0"/>
                <a:cs typeface="Times New Roman" pitchFamily="18" charset="0"/>
              </a:rPr>
              <a:t>- разносу чая. </a:t>
            </a:r>
          </a:p>
          <a:p>
            <a:pPr>
              <a:buNone/>
            </a:pPr>
            <a:r>
              <a:rPr lang="ru-RU" sz="2800" dirty="0" smtClean="0">
                <a:latin typeface="Times New Roman" pitchFamily="18" charset="0"/>
                <a:cs typeface="Times New Roman" pitchFamily="18" charset="0"/>
              </a:rPr>
              <a:t>      Специалист должен обладать рядом навыков, чтобы обеспечить пассажирам комфортную поездку, соблюсти при этом все правила техники безопасности, снизить риски создания экстренных ситуаций. Для работы на железнодорожном транспорте необходимо получить профильное образование.</a:t>
            </a:r>
            <a:endParaRPr lang="ru-RU" sz="2800" dirty="0">
              <a:latin typeface="Times New Roman" pitchFamily="18" charset="0"/>
              <a:cs typeface="Times New Roman" pitchFamily="18" charset="0"/>
            </a:endParaRPr>
          </a:p>
        </p:txBody>
      </p:sp>
    </p:spTree>
    <p:extLst>
      <p:ext uri="{BB962C8B-B14F-4D97-AF65-F5344CB8AC3E}">
        <p14:creationId xmlns:p14="http://schemas.microsoft.com/office/powerpoint/2010/main" xmlns="" val="2746562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116632"/>
            <a:ext cx="8856984" cy="7698184"/>
          </a:xfrm>
          <a:prstGeom prst="rect">
            <a:avLst/>
          </a:prstGeom>
        </p:spPr>
        <p:txBody>
          <a:bodyPr wrap="square">
            <a:spAutoFit/>
          </a:bodyPr>
          <a:lstStyle/>
          <a:p>
            <a:pPr algn="ctr">
              <a:buNone/>
            </a:pPr>
            <a:r>
              <a:rPr lang="ru-RU" sz="1600" b="1" dirty="0" smtClean="0">
                <a:latin typeface="Times New Roman" pitchFamily="18" charset="0"/>
                <a:cs typeface="Times New Roman" pitchFamily="18" charset="0"/>
              </a:rPr>
              <a:t>В процессе обучения студенты изучают базовые дисциплины, профильные дисциплины, общепрофессиональный цикл и профессиональные модули такие как:</a:t>
            </a:r>
          </a:p>
          <a:p>
            <a:pPr>
              <a:buFontTx/>
              <a:buChar char="-"/>
            </a:pPr>
            <a:r>
              <a:rPr lang="ru-RU" sz="1600" b="1" dirty="0" smtClean="0">
                <a:latin typeface="Times New Roman" pitchFamily="18" charset="0"/>
                <a:cs typeface="Times New Roman" pitchFamily="18" charset="0"/>
              </a:rPr>
              <a:t>Обслуживание пассажиров в пути следования;</a:t>
            </a:r>
          </a:p>
          <a:p>
            <a:pPr>
              <a:buFontTx/>
              <a:buChar char="-"/>
            </a:pPr>
            <a:r>
              <a:rPr lang="ru-RU" sz="1600" b="1" dirty="0" smtClean="0">
                <a:latin typeface="Times New Roman" pitchFamily="18" charset="0"/>
                <a:cs typeface="Times New Roman" pitchFamily="18" charset="0"/>
              </a:rPr>
              <a:t>Организация пассажирских перевозок на железнодорожном транспорте РФ;</a:t>
            </a:r>
          </a:p>
          <a:p>
            <a:pPr>
              <a:buFontTx/>
              <a:buChar char="-"/>
            </a:pPr>
            <a:r>
              <a:rPr lang="ru-RU" sz="1600" b="1" dirty="0" smtClean="0">
                <a:latin typeface="Times New Roman" pitchFamily="18" charset="0"/>
                <a:cs typeface="Times New Roman" pitchFamily="18" charset="0"/>
              </a:rPr>
              <a:t>Основы обслуживания пассажиров железнодорожного транспорта в пути следования;</a:t>
            </a:r>
          </a:p>
          <a:p>
            <a:pPr>
              <a:buFontTx/>
              <a:buChar char="-"/>
            </a:pPr>
            <a:r>
              <a:rPr lang="ru-RU" sz="1600" b="1" dirty="0" smtClean="0">
                <a:latin typeface="Times New Roman" pitchFamily="18" charset="0"/>
                <a:cs typeface="Times New Roman" pitchFamily="18" charset="0"/>
              </a:rPr>
              <a:t>Обслуживание вагона и его оборудования в пути следования;</a:t>
            </a:r>
          </a:p>
          <a:p>
            <a:pPr>
              <a:buFontTx/>
              <a:buChar char="-"/>
            </a:pPr>
            <a:r>
              <a:rPr lang="ru-RU" sz="1600" b="1" dirty="0" smtClean="0">
                <a:latin typeface="Times New Roman" pitchFamily="18" charset="0"/>
                <a:cs typeface="Times New Roman" pitchFamily="18" charset="0"/>
              </a:rPr>
              <a:t>Устройство и оборудование пассажирских вагонов и </a:t>
            </a:r>
            <a:r>
              <a:rPr lang="ru-RU" sz="1600" b="1" dirty="0" err="1" smtClean="0">
                <a:latin typeface="Times New Roman" pitchFamily="18" charset="0"/>
                <a:cs typeface="Times New Roman" pitchFamily="18" charset="0"/>
              </a:rPr>
              <a:t>спецвагонов</a:t>
            </a:r>
            <a:r>
              <a:rPr lang="ru-RU" sz="1600" b="1" dirty="0" smtClean="0">
                <a:latin typeface="Times New Roman" pitchFamily="18" charset="0"/>
                <a:cs typeface="Times New Roman" pitchFamily="18" charset="0"/>
              </a:rPr>
              <a:t>;</a:t>
            </a:r>
          </a:p>
          <a:p>
            <a:pPr>
              <a:buFontTx/>
              <a:buChar char="-"/>
            </a:pPr>
            <a:r>
              <a:rPr lang="ru-RU" sz="1600" b="1" dirty="0" smtClean="0">
                <a:latin typeface="Times New Roman" pitchFamily="18" charset="0"/>
                <a:cs typeface="Times New Roman" pitchFamily="18" charset="0"/>
              </a:rPr>
              <a:t>Сопровождение грузов и </a:t>
            </a:r>
            <a:r>
              <a:rPr lang="ru-RU" sz="1600" b="1" dirty="0" err="1" smtClean="0">
                <a:latin typeface="Times New Roman" pitchFamily="18" charset="0"/>
                <a:cs typeface="Times New Roman" pitchFamily="18" charset="0"/>
              </a:rPr>
              <a:t>спецвагонов</a:t>
            </a:r>
            <a:r>
              <a:rPr lang="ru-RU" sz="1600" b="1" dirty="0" smtClean="0">
                <a:latin typeface="Times New Roman" pitchFamily="18" charset="0"/>
                <a:cs typeface="Times New Roman" pitchFamily="18" charset="0"/>
              </a:rPr>
              <a:t>;</a:t>
            </a:r>
          </a:p>
          <a:p>
            <a:pPr>
              <a:buFontTx/>
              <a:buChar char="-"/>
            </a:pPr>
            <a:r>
              <a:rPr lang="ru-RU" sz="1600" b="1" dirty="0" smtClean="0">
                <a:latin typeface="Times New Roman" pitchFamily="18" charset="0"/>
                <a:cs typeface="Times New Roman" pitchFamily="18" charset="0"/>
              </a:rPr>
              <a:t>Технология сопровождения грузов и </a:t>
            </a:r>
            <a:r>
              <a:rPr lang="ru-RU" sz="1600" b="1" dirty="0" err="1" smtClean="0">
                <a:latin typeface="Times New Roman" pitchFamily="18" charset="0"/>
                <a:cs typeface="Times New Roman" pitchFamily="18" charset="0"/>
              </a:rPr>
              <a:t>спецвагонов</a:t>
            </a:r>
            <a:r>
              <a:rPr lang="ru-RU" sz="1600" b="1" dirty="0" smtClean="0">
                <a:latin typeface="Times New Roman" pitchFamily="18" charset="0"/>
                <a:cs typeface="Times New Roman" pitchFamily="18" charset="0"/>
              </a:rPr>
              <a:t>;</a:t>
            </a:r>
          </a:p>
          <a:p>
            <a:pPr>
              <a:buFontTx/>
              <a:buChar char="-"/>
            </a:pPr>
            <a:r>
              <a:rPr lang="ru-RU" sz="1600" b="1" dirty="0" smtClean="0">
                <a:latin typeface="Times New Roman" pitchFamily="18" charset="0"/>
                <a:cs typeface="Times New Roman" pitchFamily="18" charset="0"/>
              </a:rPr>
              <a:t>Выполнение работ кассира билетного;</a:t>
            </a:r>
          </a:p>
          <a:p>
            <a:pPr>
              <a:buFontTx/>
              <a:buChar char="-"/>
            </a:pPr>
            <a:r>
              <a:rPr lang="ru-RU" sz="1600" b="1" dirty="0" smtClean="0">
                <a:latin typeface="Times New Roman" pitchFamily="18" charset="0"/>
                <a:cs typeface="Times New Roman" pitchFamily="18" charset="0"/>
              </a:rPr>
              <a:t>Технология выполнения работ кассира билетного.</a:t>
            </a:r>
          </a:p>
          <a:p>
            <a:pPr>
              <a:buNone/>
            </a:pPr>
            <a:r>
              <a:rPr lang="ru-RU" sz="1600" b="1" dirty="0" smtClean="0">
                <a:latin typeface="Times New Roman" pitchFamily="18" charset="0"/>
                <a:cs typeface="Times New Roman" pitchFamily="18" charset="0"/>
              </a:rPr>
              <a:t>После изучения каждого модуля студенты проходят учебную и производственную практику.</a:t>
            </a:r>
          </a:p>
          <a:p>
            <a:r>
              <a:rPr lang="ru-RU" sz="1600" b="1" dirty="0" smtClean="0">
                <a:latin typeface="Times New Roman" pitchFamily="18" charset="0"/>
                <a:cs typeface="Times New Roman" pitchFamily="18" charset="0"/>
              </a:rPr>
              <a:t>Цель производственной практики</a:t>
            </a:r>
          </a:p>
          <a:p>
            <a:r>
              <a:rPr lang="ru-RU" sz="1600" b="1" dirty="0" smtClean="0">
                <a:latin typeface="Times New Roman" pitchFamily="18" charset="0"/>
                <a:cs typeface="Times New Roman" pitchFamily="18" charset="0"/>
              </a:rPr>
              <a:t>Цель производственной практики – отработка  профессиональных и общих компетенций.</a:t>
            </a:r>
          </a:p>
          <a:p>
            <a:pPr>
              <a:buNone/>
            </a:pPr>
            <a:r>
              <a:rPr lang="ru-RU" sz="1600" b="1" dirty="0" smtClean="0">
                <a:latin typeface="Times New Roman" pitchFamily="18" charset="0"/>
                <a:cs typeface="Times New Roman" pitchFamily="18" charset="0"/>
              </a:rPr>
              <a:t>- приём и подготовку пассажирского вагона к рейсу: осмотр подвагонного оборудования;</a:t>
            </a:r>
          </a:p>
          <a:p>
            <a:pPr>
              <a:buNone/>
            </a:pPr>
            <a:r>
              <a:rPr lang="ru-RU" sz="1600" b="1" dirty="0" smtClean="0">
                <a:latin typeface="Times New Roman" pitchFamily="18" charset="0"/>
                <a:cs typeface="Times New Roman" pitchFamily="18" charset="0"/>
              </a:rPr>
              <a:t>- проверку состояния системы отопления холодильной установки и кондиционирования воздуха, вентиляции, заполнение водой системы отопления и водоснабжения; </a:t>
            </a:r>
          </a:p>
          <a:p>
            <a:pPr>
              <a:buNone/>
            </a:pPr>
            <a:r>
              <a:rPr lang="ru-RU" sz="1600" b="1" dirty="0" smtClean="0">
                <a:latin typeface="Times New Roman" pitchFamily="18" charset="0"/>
                <a:cs typeface="Times New Roman" pitchFamily="18" charset="0"/>
              </a:rPr>
              <a:t>- наличие уборочного и отопительного инвентаря, комплектации постельных принадлежностей, посадочных номеров, медикаментов, продуктов чайной торговли, исправность внутреннего оборудования и съёмного инвентаря;</a:t>
            </a:r>
          </a:p>
          <a:p>
            <a:pPr>
              <a:buNone/>
            </a:pPr>
            <a:r>
              <a:rPr lang="ru-RU" sz="1600" b="1" dirty="0" smtClean="0">
                <a:latin typeface="Times New Roman" pitchFamily="18" charset="0"/>
                <a:cs typeface="Times New Roman" pitchFamily="18" charset="0"/>
              </a:rPr>
              <a:t>- проверка санитарного состояния в рабочем тамбуре </a:t>
            </a:r>
          </a:p>
          <a:p>
            <a:pPr>
              <a:buNone/>
            </a:pPr>
            <a:r>
              <a:rPr lang="ru-RU" sz="1600" b="1" dirty="0" smtClean="0">
                <a:latin typeface="Times New Roman" pitchFamily="18" charset="0"/>
                <a:cs typeface="Times New Roman" pitchFamily="18" charset="0"/>
              </a:rPr>
              <a:t>- проверка и контроль  электрооборудования на пульте </a:t>
            </a:r>
          </a:p>
          <a:p>
            <a:pPr>
              <a:buNone/>
            </a:pPr>
            <a:r>
              <a:rPr lang="ru-RU" sz="1600" b="1" dirty="0" smtClean="0">
                <a:latin typeface="Times New Roman" pitchFamily="18" charset="0"/>
                <a:cs typeface="Times New Roman" pitchFamily="18" charset="0"/>
              </a:rPr>
              <a:t>- производят проверку билетов при посадке пассажиров</a:t>
            </a:r>
          </a:p>
          <a:p>
            <a:pPr>
              <a:buNone/>
            </a:pPr>
            <a:r>
              <a:rPr lang="ru-RU" sz="1600" b="1" dirty="0" smtClean="0">
                <a:latin typeface="Times New Roman" pitchFamily="18" charset="0"/>
                <a:cs typeface="Times New Roman" pitchFamily="18" charset="0"/>
              </a:rPr>
              <a:t>- работу проводника хвостового вагона </a:t>
            </a:r>
          </a:p>
          <a:p>
            <a:pPr>
              <a:buNone/>
            </a:pPr>
            <a:r>
              <a:rPr lang="ru-RU" sz="1600" b="1" dirty="0" smtClean="0">
                <a:latin typeface="Times New Roman" pitchFamily="18" charset="0"/>
                <a:cs typeface="Times New Roman" pitchFamily="18" charset="0"/>
              </a:rPr>
              <a:t>- сдача вагона после рейса. </a:t>
            </a:r>
          </a:p>
          <a:p>
            <a:pPr>
              <a:buNone/>
            </a:pPr>
            <a:endParaRPr lang="ru-RU" sz="1600" b="1" dirty="0" smtClean="0">
              <a:latin typeface="Times New Roman" pitchFamily="18" charset="0"/>
              <a:cs typeface="Times New Roman" pitchFamily="18" charset="0"/>
            </a:endParaRPr>
          </a:p>
          <a:p>
            <a:endParaRPr lang="ru-RU" sz="1600" b="1" dirty="0" smtClean="0">
              <a:latin typeface="Times New Roman" pitchFamily="18" charset="0"/>
              <a:cs typeface="Times New Roman" pitchFamily="18" charset="0"/>
            </a:endParaRPr>
          </a:p>
          <a:p>
            <a:endParaRPr lang="ru-RU" sz="1600" b="1" dirty="0" smtClean="0">
              <a:latin typeface="Times New Roman" pitchFamily="18" charset="0"/>
              <a:cs typeface="Times New Roman" pitchFamily="18" charset="0"/>
            </a:endParaRPr>
          </a:p>
          <a:p>
            <a:endParaRPr lang="ru-RU" sz="1600" b="1" dirty="0" smtClean="0">
              <a:latin typeface="Times New Roman" pitchFamily="18" charset="0"/>
              <a:cs typeface="Times New Roman" pitchFamily="18" charset="0"/>
            </a:endParaRPr>
          </a:p>
          <a:p>
            <a:endParaRPr lang="ru-RU" sz="1600" b="1" dirty="0"/>
          </a:p>
        </p:txBody>
      </p:sp>
    </p:spTree>
    <p:extLst>
      <p:ext uri="{BB962C8B-B14F-4D97-AF65-F5344CB8AC3E}">
        <p14:creationId xmlns:p14="http://schemas.microsoft.com/office/powerpoint/2010/main" xmlns="" val="3253512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17157"/>
            <a:ext cx="8892480" cy="5509200"/>
          </a:xfrm>
          <a:prstGeom prst="rect">
            <a:avLst/>
          </a:prstGeom>
        </p:spPr>
        <p:txBody>
          <a:bodyPr wrap="square">
            <a:spAutoFit/>
          </a:bodyPr>
          <a:lstStyle/>
          <a:p>
            <a:pPr algn="ctr">
              <a:buNone/>
            </a:pPr>
            <a:r>
              <a:rPr lang="ru-RU" sz="3200" dirty="0" smtClean="0">
                <a:latin typeface="Times New Roman" pitchFamily="18" charset="0"/>
                <a:cs typeface="Times New Roman" pitchFamily="18" charset="0"/>
              </a:rPr>
              <a:t>После изучения каждого модуля студенты проходят производственную практику на базовых предприятиях:</a:t>
            </a:r>
          </a:p>
          <a:p>
            <a:pPr>
              <a:buNone/>
            </a:pPr>
            <a:r>
              <a:rPr lang="ru-RU" sz="3200" dirty="0" smtClean="0">
                <a:latin typeface="Times New Roman" pitchFamily="18" charset="0"/>
                <a:cs typeface="Times New Roman" pitchFamily="18" charset="0"/>
              </a:rPr>
              <a:t> - Вагонно-ремонтное депо Чита (участок Шилка структурное подразделение центральной дирекции </a:t>
            </a:r>
            <a:r>
              <a:rPr lang="ru-RU" sz="3200" dirty="0" err="1" smtClean="0">
                <a:latin typeface="Times New Roman" pitchFamily="18" charset="0"/>
                <a:cs typeface="Times New Roman" pitchFamily="18" charset="0"/>
              </a:rPr>
              <a:t>инфоструктуры</a:t>
            </a:r>
            <a:r>
              <a:rPr lang="ru-RU" sz="3200" dirty="0" smtClean="0">
                <a:latin typeface="Times New Roman" pitchFamily="18" charset="0"/>
                <a:cs typeface="Times New Roman" pitchFamily="18" charset="0"/>
              </a:rPr>
              <a:t> – филиала ОАО РЖД);</a:t>
            </a:r>
          </a:p>
          <a:p>
            <a:pPr>
              <a:buNone/>
            </a:pPr>
            <a:r>
              <a:rPr lang="ru-RU" sz="3200" dirty="0" smtClean="0">
                <a:latin typeface="Times New Roman" pitchFamily="18" charset="0"/>
                <a:cs typeface="Times New Roman" pitchFamily="18" charset="0"/>
              </a:rPr>
              <a:t> - Забайкальская дирекция моторно-вагонного подвижного состава;</a:t>
            </a:r>
          </a:p>
          <a:p>
            <a:pPr>
              <a:buNone/>
            </a:pPr>
            <a:r>
              <a:rPr lang="ru-RU" sz="3200" dirty="0" smtClean="0">
                <a:latin typeface="Times New Roman" pitchFamily="18" charset="0"/>
                <a:cs typeface="Times New Roman" pitchFamily="18" charset="0"/>
              </a:rPr>
              <a:t> - ОАО Забайкальская пригородная пассажирская компания.</a:t>
            </a:r>
          </a:p>
          <a:p>
            <a:pPr algn="ctr">
              <a:buNone/>
            </a:pPr>
            <a:endParaRPr lang="ru-RU" sz="3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xmlns="" val="17385451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2808" y="117519"/>
            <a:ext cx="8208912" cy="1015663"/>
          </a:xfrm>
          <a:prstGeom prst="rect">
            <a:avLst/>
          </a:prstGeom>
        </p:spPr>
        <p:txBody>
          <a:bodyPr wrap="square">
            <a:spAutoFit/>
          </a:bodyPr>
          <a:lstStyle/>
          <a:p>
            <a:pPr algn="ctr">
              <a:buNone/>
            </a:pPr>
            <a:r>
              <a:rPr lang="ru-RU" sz="2000" b="1" i="1" dirty="0" smtClean="0">
                <a:latin typeface="Times New Roman" pitchFamily="18" charset="0"/>
                <a:cs typeface="Times New Roman" pitchFamily="18" charset="0"/>
              </a:rPr>
              <a:t>Современный проводник пассажирского вагона должен выполнять самые разные действия на рабочем месте. Его трудовой день начинается задолго до отправления состава.</a:t>
            </a:r>
            <a:r>
              <a:rPr lang="ru-RU" sz="2000" i="1" dirty="0" smtClean="0">
                <a:latin typeface="Times New Roman" pitchFamily="18" charset="0"/>
                <a:cs typeface="Times New Roman" pitchFamily="18" charset="0"/>
              </a:rPr>
              <a:t> </a:t>
            </a:r>
            <a:endParaRPr lang="ru-RU" sz="2000" b="1" i="1" dirty="0" smtClean="0">
              <a:latin typeface="Times New Roman" pitchFamily="18" charset="0"/>
              <a:cs typeface="Times New Roman" pitchFamily="18" charset="0"/>
            </a:endParaRPr>
          </a:p>
        </p:txBody>
      </p:sp>
      <p:sp>
        <p:nvSpPr>
          <p:cNvPr id="5" name="Прямоугольник 4"/>
          <p:cNvSpPr/>
          <p:nvPr/>
        </p:nvSpPr>
        <p:spPr>
          <a:xfrm>
            <a:off x="251520" y="1133182"/>
            <a:ext cx="4572000" cy="1077218"/>
          </a:xfrm>
          <a:prstGeom prst="rect">
            <a:avLst/>
          </a:prstGeom>
        </p:spPr>
        <p:txBody>
          <a:bodyPr>
            <a:spAutoFit/>
          </a:bodyPr>
          <a:lstStyle/>
          <a:p>
            <a:pPr algn="ctr">
              <a:buNone/>
            </a:pPr>
            <a:r>
              <a:rPr lang="ru-RU" sz="2800" b="1" i="1" dirty="0" smtClean="0">
                <a:solidFill>
                  <a:schemeClr val="accent1"/>
                </a:solidFill>
                <a:latin typeface="Times New Roman" pitchFamily="18" charset="0"/>
                <a:cs typeface="Times New Roman" pitchFamily="18" charset="0"/>
              </a:rPr>
              <a:t>Обязанности проводника</a:t>
            </a:r>
          </a:p>
          <a:p>
            <a:pPr algn="ctr">
              <a:buNone/>
            </a:pPr>
            <a:r>
              <a:rPr lang="ru-RU" i="1" dirty="0" smtClean="0">
                <a:latin typeface="Arial Narrow" pitchFamily="34" charset="0"/>
              </a:rPr>
              <a:t>Следить за своим внешним видом</a:t>
            </a:r>
            <a:br>
              <a:rPr lang="ru-RU" i="1" dirty="0" smtClean="0">
                <a:latin typeface="Arial Narrow" pitchFamily="34" charset="0"/>
              </a:rPr>
            </a:br>
            <a:r>
              <a:rPr lang="ru-RU" i="1" dirty="0" smtClean="0">
                <a:latin typeface="Arial Narrow" pitchFamily="34" charset="0"/>
              </a:rPr>
              <a:t>Быть вежливым с пассажирами</a:t>
            </a:r>
          </a:p>
        </p:txBody>
      </p:sp>
      <p:pic>
        <p:nvPicPr>
          <p:cNvPr id="6" name="Picture 2" descr="E:\проводники\21753.jpg"/>
          <p:cNvPicPr>
            <a:picLocks noChangeAspect="1" noChangeArrowheads="1"/>
          </p:cNvPicPr>
          <p:nvPr/>
        </p:nvPicPr>
        <p:blipFill>
          <a:blip r:embed="rId2" cstate="print"/>
          <a:srcRect/>
          <a:stretch>
            <a:fillRect/>
          </a:stretch>
        </p:blipFill>
        <p:spPr bwMode="auto">
          <a:xfrm>
            <a:off x="4638988" y="1196752"/>
            <a:ext cx="1148348" cy="14722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3" descr="E:\проводники\provodnik_m.jpg"/>
          <p:cNvPicPr>
            <a:picLocks noChangeAspect="1" noChangeArrowheads="1"/>
          </p:cNvPicPr>
          <p:nvPr/>
        </p:nvPicPr>
        <p:blipFill>
          <a:blip r:embed="rId3" cstate="print"/>
          <a:srcRect/>
          <a:stretch>
            <a:fillRect/>
          </a:stretch>
        </p:blipFill>
        <p:spPr bwMode="auto">
          <a:xfrm>
            <a:off x="6219866" y="1133182"/>
            <a:ext cx="1604510" cy="120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Прямоугольник 7"/>
          <p:cNvSpPr/>
          <p:nvPr/>
        </p:nvSpPr>
        <p:spPr>
          <a:xfrm>
            <a:off x="304120" y="2476953"/>
            <a:ext cx="3475792" cy="923330"/>
          </a:xfrm>
          <a:prstGeom prst="rect">
            <a:avLst/>
          </a:prstGeom>
        </p:spPr>
        <p:txBody>
          <a:bodyPr wrap="square">
            <a:spAutoFit/>
          </a:bodyPr>
          <a:lstStyle/>
          <a:p>
            <a:pPr algn="ctr">
              <a:buNone/>
            </a:pPr>
            <a:endParaRPr lang="ru-RU" i="1" dirty="0" smtClean="0">
              <a:latin typeface="Arial Narrow" pitchFamily="34" charset="0"/>
            </a:endParaRPr>
          </a:p>
          <a:p>
            <a:pPr algn="ctr">
              <a:buNone/>
            </a:pPr>
            <a:r>
              <a:rPr lang="ru-RU" i="1" dirty="0" smtClean="0">
                <a:latin typeface="Arial Narrow" pitchFamily="34" charset="0"/>
              </a:rPr>
              <a:t>Осмотр подвагонного оборудования</a:t>
            </a:r>
          </a:p>
          <a:p>
            <a:pPr algn="ctr">
              <a:buNone/>
            </a:pPr>
            <a:endParaRPr lang="ru-RU" dirty="0"/>
          </a:p>
        </p:txBody>
      </p:sp>
      <p:pic>
        <p:nvPicPr>
          <p:cNvPr id="9" name="Picture 2" descr="http://s00.yaplakal.com/pics/pics_original/2/9/7/2619792.jpg"/>
          <p:cNvPicPr>
            <a:picLocks noChangeAspect="1" noChangeArrowheads="1"/>
          </p:cNvPicPr>
          <p:nvPr/>
        </p:nvPicPr>
        <p:blipFill>
          <a:blip r:embed="rId4" cstate="print"/>
          <a:srcRect/>
          <a:stretch>
            <a:fillRect/>
          </a:stretch>
        </p:blipFill>
        <p:spPr bwMode="auto">
          <a:xfrm>
            <a:off x="2949036" y="3148942"/>
            <a:ext cx="1548228" cy="11611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4" descr="http://static.sakh.com/info/p/photos/95/95576/f53f6e53c95742.jpg"/>
          <p:cNvPicPr>
            <a:picLocks noChangeAspect="1" noChangeArrowheads="1"/>
          </p:cNvPicPr>
          <p:nvPr/>
        </p:nvPicPr>
        <p:blipFill>
          <a:blip r:embed="rId5" cstate="print"/>
          <a:srcRect/>
          <a:stretch>
            <a:fillRect/>
          </a:stretch>
        </p:blipFill>
        <p:spPr bwMode="auto">
          <a:xfrm>
            <a:off x="341888" y="4005064"/>
            <a:ext cx="1594579" cy="13529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2" descr="http://kbsh.rzd.ru/dbmm/images/33/7894/37708"/>
          <p:cNvPicPr>
            <a:picLocks noChangeAspect="1" noChangeArrowheads="1"/>
          </p:cNvPicPr>
          <p:nvPr/>
        </p:nvPicPr>
        <p:blipFill>
          <a:blip r:embed="rId6" cstate="print"/>
          <a:srcRect/>
          <a:stretch>
            <a:fillRect/>
          </a:stretch>
        </p:blipFill>
        <p:spPr bwMode="auto">
          <a:xfrm>
            <a:off x="1331640" y="4869160"/>
            <a:ext cx="1380045" cy="1268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Прямоугольник 12"/>
          <p:cNvSpPr/>
          <p:nvPr/>
        </p:nvSpPr>
        <p:spPr>
          <a:xfrm>
            <a:off x="504399" y="6237312"/>
            <a:ext cx="2033121" cy="369332"/>
          </a:xfrm>
          <a:prstGeom prst="rect">
            <a:avLst/>
          </a:prstGeom>
        </p:spPr>
        <p:txBody>
          <a:bodyPr wrap="none">
            <a:spAutoFit/>
          </a:bodyPr>
          <a:lstStyle/>
          <a:p>
            <a:r>
              <a:rPr lang="ru-RU" i="1" dirty="0" smtClean="0">
                <a:cs typeface="Times New Roman" pitchFamily="18" charset="0"/>
              </a:rPr>
              <a:t>Пульт управления</a:t>
            </a:r>
            <a:endParaRPr lang="ru-RU" dirty="0">
              <a:cs typeface="Times New Roman" pitchFamily="18" charset="0"/>
            </a:endParaRPr>
          </a:p>
        </p:txBody>
      </p:sp>
      <p:sp>
        <p:nvSpPr>
          <p:cNvPr id="14" name="Прямоугольник 13"/>
          <p:cNvSpPr/>
          <p:nvPr/>
        </p:nvSpPr>
        <p:spPr>
          <a:xfrm>
            <a:off x="5648569" y="3215617"/>
            <a:ext cx="2308261" cy="369332"/>
          </a:xfrm>
          <a:prstGeom prst="rect">
            <a:avLst/>
          </a:prstGeom>
        </p:spPr>
        <p:txBody>
          <a:bodyPr wrap="none">
            <a:spAutoFit/>
          </a:bodyPr>
          <a:lstStyle/>
          <a:p>
            <a:pPr algn="ctr">
              <a:buNone/>
            </a:pPr>
            <a:r>
              <a:rPr lang="ru-RU" i="1" dirty="0" smtClean="0"/>
              <a:t>Посадка пассажиров </a:t>
            </a:r>
          </a:p>
        </p:txBody>
      </p:sp>
      <p:pic>
        <p:nvPicPr>
          <p:cNvPr id="15" name="Picture 3" descr="C:\Users\Людмила\Downloads\stoimost_proezda_snizhena_poezda.jpg"/>
          <p:cNvPicPr>
            <a:picLocks noChangeAspect="1" noChangeArrowheads="1"/>
          </p:cNvPicPr>
          <p:nvPr/>
        </p:nvPicPr>
        <p:blipFill>
          <a:blip r:embed="rId7" cstate="print"/>
          <a:srcRect/>
          <a:stretch>
            <a:fillRect/>
          </a:stretch>
        </p:blipFill>
        <p:spPr bwMode="auto">
          <a:xfrm>
            <a:off x="5436571" y="3767978"/>
            <a:ext cx="1366128" cy="1189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2" descr="http://www.plusworld.ru/images/gel_dor_Ukr_1.jpg"/>
          <p:cNvPicPr>
            <a:picLocks noChangeAspect="1" noChangeArrowheads="1"/>
          </p:cNvPicPr>
          <p:nvPr/>
        </p:nvPicPr>
        <p:blipFill>
          <a:blip r:embed="rId8" cstate="print"/>
          <a:srcRect/>
          <a:stretch>
            <a:fillRect/>
          </a:stretch>
        </p:blipFill>
        <p:spPr bwMode="auto">
          <a:xfrm>
            <a:off x="7022121" y="3740889"/>
            <a:ext cx="1417680" cy="1138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Прямоугольник 17"/>
          <p:cNvSpPr/>
          <p:nvPr/>
        </p:nvSpPr>
        <p:spPr>
          <a:xfrm>
            <a:off x="3032805" y="5134208"/>
            <a:ext cx="3581430" cy="369332"/>
          </a:xfrm>
          <a:prstGeom prst="rect">
            <a:avLst/>
          </a:prstGeom>
        </p:spPr>
        <p:txBody>
          <a:bodyPr wrap="none">
            <a:spAutoFit/>
          </a:bodyPr>
          <a:lstStyle/>
          <a:p>
            <a:pPr algn="ctr">
              <a:buNone/>
            </a:pPr>
            <a:r>
              <a:rPr lang="ru-RU" i="1" dirty="0" smtClean="0">
                <a:latin typeface="Arial Narrow" pitchFamily="34" charset="0"/>
              </a:rPr>
              <a:t>Посадка маломобильных пассажиров </a:t>
            </a:r>
          </a:p>
        </p:txBody>
      </p:sp>
      <p:pic>
        <p:nvPicPr>
          <p:cNvPr id="19" name="Picture 2" descr="C:\Users\Людмила\Downloads\htmlimage (13).jpg"/>
          <p:cNvPicPr>
            <a:picLocks noChangeAspect="1" noChangeArrowheads="1"/>
          </p:cNvPicPr>
          <p:nvPr/>
        </p:nvPicPr>
        <p:blipFill>
          <a:blip r:embed="rId9" cstate="print"/>
          <a:srcRect/>
          <a:stretch>
            <a:fillRect/>
          </a:stretch>
        </p:blipFill>
        <p:spPr bwMode="auto">
          <a:xfrm>
            <a:off x="3347287" y="5626641"/>
            <a:ext cx="1139697" cy="1022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2" descr="C:\Users\Людмила\Downloads\mg_0095.jpg"/>
          <p:cNvPicPr>
            <a:picLocks noChangeAspect="1" noChangeArrowheads="1"/>
          </p:cNvPicPr>
          <p:nvPr/>
        </p:nvPicPr>
        <p:blipFill>
          <a:blip r:embed="rId10" cstate="print"/>
          <a:srcRect/>
          <a:stretch>
            <a:fillRect/>
          </a:stretch>
        </p:blipFill>
        <p:spPr bwMode="auto">
          <a:xfrm>
            <a:off x="5152216" y="5579780"/>
            <a:ext cx="1270240" cy="11162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62818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3000"/>
                                        <p:tgtEl>
                                          <p:spTgt spid="6"/>
                                        </p:tgtEl>
                                      </p:cBhvr>
                                    </p:animEffect>
                                  </p:childTnLst>
                                </p:cTn>
                              </p:par>
                            </p:childTnLst>
                          </p:cTn>
                        </p:par>
                        <p:par>
                          <p:cTn id="8" fill="hold">
                            <p:stCondLst>
                              <p:cond delay="3000"/>
                            </p:stCondLst>
                            <p:childTnLst>
                              <p:par>
                                <p:cTn id="9" presetID="19"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3000" fill="hold"/>
                                        <p:tgtEl>
                                          <p:spTgt spid="7"/>
                                        </p:tgtEl>
                                        <p:attrNameLst>
                                          <p:attrName>ppt_w</p:attrName>
                                        </p:attrNameLst>
                                      </p:cBhvr>
                                      <p:tavLst>
                                        <p:tav tm="0" fmla="#ppt_w*sin(2.5*pi*$)">
                                          <p:val>
                                            <p:fltVal val="0"/>
                                          </p:val>
                                        </p:tav>
                                        <p:tav tm="100000">
                                          <p:val>
                                            <p:fltVal val="1"/>
                                          </p:val>
                                        </p:tav>
                                      </p:tavLst>
                                    </p:anim>
                                    <p:anim calcmode="lin" valueType="num">
                                      <p:cBhvr>
                                        <p:cTn id="12" dur="3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116632"/>
            <a:ext cx="8352928" cy="1692771"/>
          </a:xfrm>
          <a:prstGeom prst="rect">
            <a:avLst/>
          </a:prstGeom>
        </p:spPr>
        <p:txBody>
          <a:bodyPr wrap="square">
            <a:spAutoFit/>
          </a:bodyPr>
          <a:lstStyle/>
          <a:p>
            <a:pPr algn="ctr">
              <a:buNone/>
            </a:pPr>
            <a:endParaRPr lang="ru-RU" sz="1400" dirty="0" smtClean="0">
              <a:latin typeface="Times New Roman" pitchFamily="18" charset="0"/>
              <a:cs typeface="Times New Roman" pitchFamily="18" charset="0"/>
            </a:endParaRPr>
          </a:p>
          <a:p>
            <a:pPr algn="ctr">
              <a:buNone/>
            </a:pPr>
            <a:r>
              <a:rPr lang="ru-RU" dirty="0" smtClean="0">
                <a:latin typeface="Times New Roman" pitchFamily="18" charset="0"/>
                <a:cs typeface="Times New Roman" pitchFamily="18" charset="0"/>
              </a:rPr>
              <a:t>Участие в </a:t>
            </a:r>
            <a:r>
              <a:rPr lang="en-US" b="1" dirty="0" smtClean="0">
                <a:latin typeface="Times New Roman" pitchFamily="18" charset="0"/>
                <a:cs typeface="Times New Roman" pitchFamily="18" charset="0"/>
              </a:rPr>
              <a:t>III </a:t>
            </a:r>
            <a:r>
              <a:rPr lang="ru-RU" b="1" dirty="0" smtClean="0">
                <a:latin typeface="Times New Roman" pitchFamily="18" charset="0"/>
                <a:cs typeface="Times New Roman" pitchFamily="18" charset="0"/>
              </a:rPr>
              <a:t>Региональном чемпионате</a:t>
            </a:r>
            <a:endParaRPr lang="ru-RU" dirty="0" smtClean="0">
              <a:latin typeface="Times New Roman" pitchFamily="18" charset="0"/>
              <a:cs typeface="Times New Roman" pitchFamily="18" charset="0"/>
            </a:endParaRPr>
          </a:p>
          <a:p>
            <a:pPr algn="ctr">
              <a:buNone/>
            </a:pPr>
            <a:r>
              <a:rPr lang="ru-RU" b="1" dirty="0" smtClean="0">
                <a:latin typeface="Times New Roman" pitchFamily="18" charset="0"/>
                <a:cs typeface="Times New Roman" pitchFamily="18" charset="0"/>
              </a:rPr>
              <a:t>«Молодые профессионалы»</a:t>
            </a:r>
            <a:endParaRPr lang="ru-RU" dirty="0" smtClean="0">
              <a:latin typeface="Times New Roman" pitchFamily="18" charset="0"/>
              <a:cs typeface="Times New Roman" pitchFamily="18" charset="0"/>
            </a:endParaRPr>
          </a:p>
          <a:p>
            <a:pPr algn="ctr">
              <a:buNone/>
            </a:pPr>
            <a:r>
              <a:rPr lang="ru-RU" b="1" i="1" dirty="0" smtClean="0">
                <a:latin typeface="Times New Roman" pitchFamily="18" charset="0"/>
                <a:cs typeface="Times New Roman" pitchFamily="18" charset="0"/>
              </a:rPr>
              <a:t>(</a:t>
            </a:r>
            <a:r>
              <a:rPr lang="en-US" b="1" i="1" dirty="0" smtClean="0">
                <a:latin typeface="Times New Roman" pitchFamily="18" charset="0"/>
                <a:cs typeface="Times New Roman" pitchFamily="18" charset="0"/>
              </a:rPr>
              <a:t>WORLDSKILLS</a:t>
            </a:r>
            <a:r>
              <a:rPr lang="ru-RU" b="1" i="1" dirty="0" smtClean="0">
                <a:latin typeface="Times New Roman" pitchFamily="18" charset="0"/>
                <a:cs typeface="Times New Roman" pitchFamily="18" charset="0"/>
              </a:rPr>
              <a:t> </a:t>
            </a:r>
            <a:r>
              <a:rPr lang="en-US" b="1" i="1" dirty="0" smtClean="0">
                <a:latin typeface="Times New Roman" pitchFamily="18" charset="0"/>
                <a:cs typeface="Times New Roman" pitchFamily="18" charset="0"/>
              </a:rPr>
              <a:t>RUSSIA</a:t>
            </a:r>
            <a:r>
              <a:rPr lang="ru-RU" b="1"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Забайкальский край</a:t>
            </a:r>
            <a:r>
              <a:rPr lang="ru-RU" dirty="0" smtClean="0">
                <a:latin typeface="Times New Roman" pitchFamily="18" charset="0"/>
                <a:cs typeface="Times New Roman" pitchFamily="18" charset="0"/>
              </a:rPr>
              <a:t> </a:t>
            </a:r>
          </a:p>
          <a:p>
            <a:pPr algn="ctr">
              <a:buNone/>
            </a:pPr>
            <a:r>
              <a:rPr lang="ru-RU" b="1" dirty="0" smtClean="0">
                <a:latin typeface="Times New Roman" pitchFamily="18" charset="0"/>
                <a:cs typeface="Times New Roman" pitchFamily="18" charset="0"/>
              </a:rPr>
              <a:t>по компетенции</a:t>
            </a:r>
            <a:r>
              <a:rPr lang="ru-RU" dirty="0" smtClean="0">
                <a:latin typeface="Times New Roman" pitchFamily="18" charset="0"/>
                <a:cs typeface="Times New Roman" pitchFamily="18" charset="0"/>
              </a:rPr>
              <a:t> </a:t>
            </a:r>
            <a:r>
              <a:rPr lang="en-US" b="1" i="1" dirty="0" smtClean="0">
                <a:latin typeface="Times New Roman" pitchFamily="18" charset="0"/>
                <a:cs typeface="Times New Roman" pitchFamily="18" charset="0"/>
              </a:rPr>
              <a:t>«</a:t>
            </a:r>
            <a:r>
              <a:rPr lang="ru-RU" b="1" i="1" dirty="0" smtClean="0">
                <a:latin typeface="Times New Roman" pitchFamily="18" charset="0"/>
                <a:cs typeface="Times New Roman" pitchFamily="18" charset="0"/>
              </a:rPr>
              <a:t>Проводник пассажирского вагона</a:t>
            </a:r>
            <a:r>
              <a:rPr lang="en-US" b="1" i="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buNone/>
            </a:pPr>
            <a:endParaRPr lang="ru-RU" dirty="0"/>
          </a:p>
        </p:txBody>
      </p:sp>
      <p:pic>
        <p:nvPicPr>
          <p:cNvPr id="5" name="Picture 2" descr="C:\Users\Людмила\Desktop\фото ворд скилс\DSC_7724.JPG"/>
          <p:cNvPicPr>
            <a:picLocks noGrp="1" noChangeAspect="1" noChangeArrowheads="1"/>
          </p:cNvPicPr>
          <p:nvPr>
            <p:ph idx="1"/>
          </p:nvPr>
        </p:nvPicPr>
        <p:blipFill>
          <a:blip r:embed="rId2" cstate="print"/>
          <a:srcRect/>
          <a:stretch>
            <a:fillRect/>
          </a:stretch>
        </p:blipFill>
        <p:spPr bwMode="auto">
          <a:xfrm>
            <a:off x="467544" y="1700808"/>
            <a:ext cx="2160240" cy="1440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C:\Users\Людмила\Desktop\фото ворд скилс\DSC_7688.JPG"/>
          <p:cNvPicPr>
            <a:picLocks noChangeAspect="1" noChangeArrowheads="1"/>
          </p:cNvPicPr>
          <p:nvPr/>
        </p:nvPicPr>
        <p:blipFill>
          <a:blip r:embed="rId3" cstate="print"/>
          <a:srcRect/>
          <a:stretch>
            <a:fillRect/>
          </a:stretch>
        </p:blipFill>
        <p:spPr bwMode="auto">
          <a:xfrm>
            <a:off x="2339752" y="2708920"/>
            <a:ext cx="1937376" cy="13016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C:\Users\Людмила\Desktop\фото ворд скилс\DSC_7685.JPG"/>
          <p:cNvPicPr>
            <a:picLocks noChangeAspect="1" noChangeArrowheads="1"/>
          </p:cNvPicPr>
          <p:nvPr/>
        </p:nvPicPr>
        <p:blipFill>
          <a:blip r:embed="rId4" cstate="print"/>
          <a:srcRect/>
          <a:stretch>
            <a:fillRect/>
          </a:stretch>
        </p:blipFill>
        <p:spPr bwMode="auto">
          <a:xfrm>
            <a:off x="4788024" y="2537679"/>
            <a:ext cx="2123728" cy="1416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C:\Users\Людмила\Desktop\фото ворд скилс\DSC_7722.JPG"/>
          <p:cNvPicPr>
            <a:picLocks noChangeAspect="1" noChangeArrowheads="1"/>
          </p:cNvPicPr>
          <p:nvPr/>
        </p:nvPicPr>
        <p:blipFill>
          <a:blip r:embed="rId5" cstate="print"/>
          <a:srcRect/>
          <a:stretch>
            <a:fillRect/>
          </a:stretch>
        </p:blipFill>
        <p:spPr bwMode="auto">
          <a:xfrm>
            <a:off x="6732239" y="1628800"/>
            <a:ext cx="1944217" cy="1296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C:\Users\Людмила\Desktop\фото ворд скилс\DSC_7825.JPG"/>
          <p:cNvPicPr>
            <a:picLocks noChangeAspect="1" noChangeArrowheads="1"/>
          </p:cNvPicPr>
          <p:nvPr/>
        </p:nvPicPr>
        <p:blipFill>
          <a:blip r:embed="rId6" cstate="print"/>
          <a:srcRect/>
          <a:stretch>
            <a:fillRect/>
          </a:stretch>
        </p:blipFill>
        <p:spPr bwMode="auto">
          <a:xfrm>
            <a:off x="320144" y="3968659"/>
            <a:ext cx="1800224" cy="15338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C:\Users\Людмила\Desktop\фото ворд скилс\DSC_7789.JPG"/>
          <p:cNvPicPr>
            <a:picLocks noChangeAspect="1" noChangeArrowheads="1"/>
          </p:cNvPicPr>
          <p:nvPr/>
        </p:nvPicPr>
        <p:blipFill>
          <a:blip r:embed="rId7" cstate="print"/>
          <a:srcRect/>
          <a:stretch>
            <a:fillRect/>
          </a:stretch>
        </p:blipFill>
        <p:spPr bwMode="auto">
          <a:xfrm>
            <a:off x="1979712" y="5157192"/>
            <a:ext cx="2155679" cy="1437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descr="C:\Users\Людмила\Desktop\фото ворд скилс\DSC_7863.JPG"/>
          <p:cNvPicPr>
            <a:picLocks noChangeAspect="1" noChangeArrowheads="1"/>
          </p:cNvPicPr>
          <p:nvPr/>
        </p:nvPicPr>
        <p:blipFill>
          <a:blip r:embed="rId8" cstate="print"/>
          <a:srcRect/>
          <a:stretch>
            <a:fillRect/>
          </a:stretch>
        </p:blipFill>
        <p:spPr bwMode="auto">
          <a:xfrm>
            <a:off x="4822272" y="4313153"/>
            <a:ext cx="3414849" cy="2276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771126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054490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ru-RU" sz="3200" dirty="0" smtClean="0">
                <a:latin typeface="Times New Roman" panose="02020603050405020304" pitchFamily="18" charset="0"/>
                <a:cs typeface="Times New Roman" panose="02020603050405020304" pitchFamily="18" charset="0"/>
              </a:rPr>
              <a:t>Приготовление пищи –самая древняя отрасль человеческой деятельности. На протяжении многих веков человечество накопило огромный опыт в области обработки продукции и приготовления пищи.</a:t>
            </a:r>
          </a:p>
          <a:p>
            <a:pPr algn="ctr"/>
            <a:endParaRPr lang="ru-RU" sz="3200" dirty="0">
              <a:latin typeface="Times New Roman" panose="02020603050405020304" pitchFamily="18" charset="0"/>
              <a:cs typeface="Times New Roman" panose="02020603050405020304" pitchFamily="18" charset="0"/>
            </a:endParaRPr>
          </a:p>
          <a:p>
            <a:pPr algn="ctr"/>
            <a:r>
              <a:rPr lang="ru-RU" sz="3200" dirty="0" smtClean="0">
                <a:latin typeface="Times New Roman" panose="02020603050405020304" pitchFamily="18" charset="0"/>
                <a:cs typeface="Times New Roman" panose="02020603050405020304" pitchFamily="18" charset="0"/>
              </a:rPr>
              <a:t>Повар, кондитер – это специалиста, которые готовят широкий ассортимент кулинарных и кондитерских изделий, оценивают качество используемого сырья и продукции, работают в производственных цехах и обслуживают потребителей.</a:t>
            </a:r>
            <a:endParaRPr lang="ru-RU" sz="3200" dirty="0">
              <a:latin typeface="Times New Roman" panose="02020603050405020304" pitchFamily="18" charset="0"/>
              <a:cs typeface="Times New Roman" panose="02020603050405020304" pitchFamily="18" charset="0"/>
            </a:endParaRPr>
          </a:p>
          <a:p>
            <a:pPr algn="ct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56905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sz="3200" dirty="0" smtClean="0">
              <a:latin typeface="Times New Roman" panose="02020603050405020304" pitchFamily="18" charset="0"/>
              <a:cs typeface="Times New Roman" panose="02020603050405020304" pitchFamily="18" charset="0"/>
            </a:endParaRPr>
          </a:p>
          <a:p>
            <a:pPr algn="ctr"/>
            <a:endParaRPr lang="ru-RU" sz="3200" dirty="0">
              <a:latin typeface="Times New Roman" panose="02020603050405020304" pitchFamily="18" charset="0"/>
              <a:cs typeface="Times New Roman" panose="02020603050405020304" pitchFamily="18" charset="0"/>
            </a:endParaRPr>
          </a:p>
          <a:p>
            <a:pPr algn="ctr"/>
            <a:r>
              <a:rPr lang="ru-RU" sz="3200" dirty="0" smtClean="0">
                <a:latin typeface="Times New Roman" panose="02020603050405020304" pitchFamily="18" charset="0"/>
                <a:cs typeface="Times New Roman" panose="02020603050405020304" pitchFamily="18" charset="0"/>
              </a:rPr>
              <a:t>Практику студенты проходят в:</a:t>
            </a:r>
          </a:p>
          <a:p>
            <a:pPr algn="ctr"/>
            <a:r>
              <a:rPr lang="ru-RU" sz="3200" dirty="0" smtClean="0">
                <a:latin typeface="Times New Roman" panose="02020603050405020304" pitchFamily="18" charset="0"/>
                <a:cs typeface="Times New Roman" panose="02020603050405020304" pitchFamily="18" charset="0"/>
              </a:rPr>
              <a:t> кафе, ресторанах, столовых, пекарнях по всему Забайкальскому краю.</a:t>
            </a:r>
          </a:p>
          <a:p>
            <a:pPr>
              <a:buNone/>
            </a:pPr>
            <a:r>
              <a:rPr lang="ru-RU" sz="2800" dirty="0">
                <a:latin typeface="Times New Roman" pitchFamily="18" charset="0"/>
                <a:cs typeface="Times New Roman" pitchFamily="18" charset="0"/>
              </a:rPr>
              <a:t>По окончанию обучения в ГПОУ «</a:t>
            </a:r>
            <a:r>
              <a:rPr lang="ru-RU" sz="2800" dirty="0" err="1">
                <a:latin typeface="Times New Roman" pitchFamily="18" charset="0"/>
                <a:cs typeface="Times New Roman" pitchFamily="18" charset="0"/>
              </a:rPr>
              <a:t>Шилкинский</a:t>
            </a:r>
            <a:r>
              <a:rPr lang="ru-RU" sz="2800" dirty="0">
                <a:latin typeface="Times New Roman" pitchFamily="18" charset="0"/>
                <a:cs typeface="Times New Roman" pitchFamily="18" charset="0"/>
              </a:rPr>
              <a:t> многопрофильный лицей» студенты получают диплом среднего профессионального образования и свидетельства с </a:t>
            </a:r>
            <a:r>
              <a:rPr lang="ru-RU" sz="2800" dirty="0" smtClean="0">
                <a:latin typeface="Times New Roman" pitchFamily="18" charset="0"/>
                <a:cs typeface="Times New Roman" pitchFamily="18" charset="0"/>
              </a:rPr>
              <a:t>двумя </a:t>
            </a:r>
            <a:r>
              <a:rPr lang="ru-RU" sz="2800" dirty="0">
                <a:latin typeface="Times New Roman" pitchFamily="18" charset="0"/>
                <a:cs typeface="Times New Roman" pitchFamily="18" charset="0"/>
              </a:rPr>
              <a:t>квалификациями:</a:t>
            </a:r>
          </a:p>
          <a:p>
            <a:pPr marL="457200" indent="-457200">
              <a:buFontTx/>
              <a:buChar char="-"/>
            </a:pPr>
            <a:r>
              <a:rPr lang="ru-RU" sz="2800" dirty="0">
                <a:latin typeface="Times New Roman" pitchFamily="18" charset="0"/>
                <a:cs typeface="Times New Roman" pitchFamily="18" charset="0"/>
              </a:rPr>
              <a:t>П</a:t>
            </a:r>
            <a:r>
              <a:rPr lang="ru-RU" sz="2800" dirty="0" smtClean="0">
                <a:latin typeface="Times New Roman" pitchFamily="18" charset="0"/>
                <a:cs typeface="Times New Roman" pitchFamily="18" charset="0"/>
              </a:rPr>
              <a:t>овар;</a:t>
            </a:r>
          </a:p>
          <a:p>
            <a:pPr marL="457200" indent="-457200">
              <a:buFontTx/>
              <a:buChar char="-"/>
            </a:pPr>
            <a:r>
              <a:rPr lang="ru-RU" sz="2800" dirty="0" smtClean="0">
                <a:latin typeface="Times New Roman" pitchFamily="18" charset="0"/>
                <a:cs typeface="Times New Roman" pitchFamily="18" charset="0"/>
              </a:rPr>
              <a:t>Кондитер.</a:t>
            </a:r>
            <a:endParaRPr lang="ru-RU" sz="3200" dirty="0" smtClean="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223120" y="260648"/>
            <a:ext cx="7920880" cy="1077218"/>
          </a:xfrm>
          <a:prstGeom prst="rect">
            <a:avLst/>
          </a:prstGeom>
        </p:spPr>
        <p:txBody>
          <a:bodyPr wrap="square">
            <a:spAutoFit/>
          </a:bodyPr>
          <a:lstStyle/>
          <a:p>
            <a:r>
              <a:rPr lang="ru-RU" sz="3200" dirty="0" smtClean="0">
                <a:latin typeface="Times New Roman" pitchFamily="18" charset="0"/>
                <a:cs typeface="Times New Roman" pitchFamily="18" charset="0"/>
              </a:rPr>
              <a:t>Профессия повар, кондитер 43.01.09.</a:t>
            </a:r>
          </a:p>
          <a:p>
            <a:r>
              <a:rPr lang="ru-RU" sz="3200" dirty="0" smtClean="0">
                <a:latin typeface="Times New Roman" pitchFamily="18" charset="0"/>
                <a:cs typeface="Times New Roman" pitchFamily="18" charset="0"/>
              </a:rPr>
              <a:t>Срок обучения 3 года 10 месяцев</a:t>
            </a:r>
            <a:endParaRPr lang="ru-RU" sz="3200" dirty="0">
              <a:latin typeface="Times New Roman" pitchFamily="18" charset="0"/>
              <a:cs typeface="Times New Roman" pitchFamily="18" charset="0"/>
            </a:endParaRPr>
          </a:p>
        </p:txBody>
      </p:sp>
    </p:spTree>
    <p:extLst>
      <p:ext uri="{BB962C8B-B14F-4D97-AF65-F5344CB8AC3E}">
        <p14:creationId xmlns:p14="http://schemas.microsoft.com/office/powerpoint/2010/main" xmlns="" val="2075247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13712"/>
            <a:ext cx="8172400" cy="51066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Прямоугольник 4"/>
          <p:cNvSpPr/>
          <p:nvPr/>
        </p:nvSpPr>
        <p:spPr>
          <a:xfrm>
            <a:off x="395536" y="5301208"/>
            <a:ext cx="7920880" cy="1077218"/>
          </a:xfrm>
          <a:prstGeom prst="rect">
            <a:avLst/>
          </a:prstGeom>
        </p:spPr>
        <p:txBody>
          <a:bodyPr wrap="square">
            <a:spAutoFit/>
          </a:bodyPr>
          <a:lstStyle/>
          <a:p>
            <a:r>
              <a:rPr lang="ru-RU" sz="3200" dirty="0" smtClean="0">
                <a:latin typeface="Times New Roman" pitchFamily="18" charset="0"/>
                <a:cs typeface="Times New Roman" pitchFamily="18" charset="0"/>
              </a:rPr>
              <a:t>Профессия повар, кондитер 43.01.09.</a:t>
            </a:r>
          </a:p>
          <a:p>
            <a:r>
              <a:rPr lang="ru-RU" sz="3200" dirty="0" smtClean="0">
                <a:latin typeface="Times New Roman" pitchFamily="18" charset="0"/>
                <a:cs typeface="Times New Roman" pitchFamily="18" charset="0"/>
              </a:rPr>
              <a:t>Срок обучения 3 года 10 месяцев</a:t>
            </a:r>
            <a:endParaRPr lang="ru-RU" sz="3200" dirty="0">
              <a:latin typeface="Times New Roman" pitchFamily="18" charset="0"/>
              <a:cs typeface="Times New Roman" pitchFamily="18" charset="0"/>
            </a:endParaRPr>
          </a:p>
        </p:txBody>
      </p:sp>
    </p:spTree>
    <p:extLst>
      <p:ext uri="{BB962C8B-B14F-4D97-AF65-F5344CB8AC3E}">
        <p14:creationId xmlns:p14="http://schemas.microsoft.com/office/powerpoint/2010/main" xmlns="" val="21324217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628800"/>
            <a:ext cx="8247642" cy="923330"/>
          </a:xfrm>
          <a:prstGeom prst="rect">
            <a:avLst/>
          </a:prstGeom>
          <a:noFill/>
        </p:spPr>
        <p:txBody>
          <a:bodyPr wrap="none" lIns="91440" tIns="45720" rIns="91440" bIns="45720">
            <a:spAutoFit/>
          </a:bodyPr>
          <a:lstStyle/>
          <a:p>
            <a:pPr algn="ctr"/>
            <a:r>
              <a:rPr lang="ru-RU" sz="5400" b="0" cap="none" spc="0" dirty="0" smtClean="0">
                <a:ln w="0"/>
                <a:solidFill>
                  <a:schemeClr val="tx1"/>
                </a:solidFill>
                <a:effectLst>
                  <a:outerShdw blurRad="38100" dist="19050" dir="2700000" algn="tl" rotWithShape="0">
                    <a:schemeClr val="dk1">
                      <a:alpha val="40000"/>
                    </a:schemeClr>
                  </a:outerShdw>
                </a:effectLst>
              </a:rPr>
              <a:t>МАШИНИСТ ЛОКОМОТИВА</a:t>
            </a:r>
            <a:endParaRPr lang="ru-RU"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xmlns="" val="19670510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16632"/>
            <a:ext cx="8877067" cy="6309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364217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6632"/>
            <a:ext cx="9144000" cy="6858000"/>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sz="3600" dirty="0">
              <a:latin typeface="Times New Roman" panose="02020603050405020304" pitchFamily="18" charset="0"/>
              <a:cs typeface="Times New Roman" panose="02020603050405020304" pitchFamily="18" charset="0"/>
            </a:endParaRPr>
          </a:p>
        </p:txBody>
      </p:sp>
      <p:sp>
        <p:nvSpPr>
          <p:cNvPr id="3" name="Заголовок 1"/>
          <p:cNvSpPr txBox="1">
            <a:spLocks/>
          </p:cNvSpPr>
          <p:nvPr/>
        </p:nvSpPr>
        <p:spPr>
          <a:xfrm>
            <a:off x="500034" y="0"/>
            <a:ext cx="8229600" cy="1828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dirty="0" smtClean="0"/>
              <a:t>Материально-техническое </a:t>
            </a:r>
          </a:p>
          <a:p>
            <a:r>
              <a:rPr lang="ru-RU" sz="3200" dirty="0" smtClean="0"/>
              <a:t>обеспечение и оснащенность</a:t>
            </a:r>
            <a:endParaRPr lang="ru-RU" sz="32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0034" y="2924944"/>
            <a:ext cx="5440604" cy="2448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xmlns="" val="0"/>
              </a:ext>
            </a:extLst>
          </a:blip>
          <a:srcRect r="26509"/>
          <a:stretch/>
        </p:blipFill>
        <p:spPr>
          <a:xfrm rot="5400000">
            <a:off x="5146903" y="2476614"/>
            <a:ext cx="4745283" cy="2905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Прямоугольник 7"/>
          <p:cNvSpPr/>
          <p:nvPr/>
        </p:nvSpPr>
        <p:spPr>
          <a:xfrm>
            <a:off x="787872" y="2081798"/>
            <a:ext cx="3752877" cy="523220"/>
          </a:xfrm>
          <a:prstGeom prst="rect">
            <a:avLst/>
          </a:prstGeom>
        </p:spPr>
        <p:txBody>
          <a:bodyPr wrap="square">
            <a:spAutoFit/>
          </a:bodyPr>
          <a:lstStyle/>
          <a:p>
            <a:r>
              <a:rPr lang="ru-RU"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anose="030F0702030302020204" pitchFamily="66" charset="0"/>
              </a:rPr>
              <a:t>Кулинарный цех</a:t>
            </a:r>
            <a:endPar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anose="030F0702030302020204" pitchFamily="66" charset="0"/>
            </a:endParaRPr>
          </a:p>
        </p:txBody>
      </p:sp>
    </p:spTree>
    <p:extLst>
      <p:ext uri="{BB962C8B-B14F-4D97-AF65-F5344CB8AC3E}">
        <p14:creationId xmlns:p14="http://schemas.microsoft.com/office/powerpoint/2010/main" xmlns="" val="19259033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sz="1600" dirty="0"/>
          </a:p>
        </p:txBody>
      </p:sp>
      <p:sp>
        <p:nvSpPr>
          <p:cNvPr id="3" name="Объект 2"/>
          <p:cNvSpPr>
            <a:spLocks noGrp="1"/>
          </p:cNvSpPr>
          <p:nvPr>
            <p:ph idx="1"/>
          </p:nvPr>
        </p:nvSpPr>
        <p:spPr/>
        <p:txBody>
          <a:bodyPr/>
          <a:lstStyle/>
          <a:p>
            <a:endParaRPr lang="ru-RU"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692696"/>
            <a:ext cx="7408862" cy="4392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Прямоугольник 4"/>
          <p:cNvSpPr/>
          <p:nvPr/>
        </p:nvSpPr>
        <p:spPr>
          <a:xfrm>
            <a:off x="2699792" y="5262145"/>
            <a:ext cx="6188554" cy="923330"/>
          </a:xfrm>
          <a:prstGeom prst="rect">
            <a:avLst/>
          </a:prstGeom>
        </p:spPr>
        <p:txBody>
          <a:bodyPr wrap="none">
            <a:spAutoFit/>
          </a:bodyPr>
          <a:lstStyle/>
          <a:p>
            <a:r>
              <a:rPr lang="en-US" sz="5400" dirty="0" smtClean="0">
                <a:latin typeface="Times New Roman" pitchFamily="18" charset="0"/>
                <a:cs typeface="Times New Roman" pitchFamily="18" charset="0"/>
              </a:rPr>
              <a:t>«</a:t>
            </a:r>
            <a:r>
              <a:rPr lang="en-US" sz="5400" dirty="0" err="1" smtClean="0">
                <a:latin typeface="Times New Roman" pitchFamily="18" charset="0"/>
                <a:cs typeface="Times New Roman" pitchFamily="18" charset="0"/>
              </a:rPr>
              <a:t>WorldSkills</a:t>
            </a:r>
            <a:r>
              <a:rPr lang="en-US" sz="5400" dirty="0" smtClean="0">
                <a:latin typeface="Times New Roman" pitchFamily="18" charset="0"/>
                <a:cs typeface="Times New Roman" pitchFamily="18" charset="0"/>
              </a:rPr>
              <a:t> </a:t>
            </a:r>
            <a:r>
              <a:rPr lang="en-US" sz="5400" dirty="0">
                <a:latin typeface="Times New Roman" pitchFamily="18" charset="0"/>
                <a:cs typeface="Times New Roman" pitchFamily="18" charset="0"/>
              </a:rPr>
              <a:t>Russia»</a:t>
            </a:r>
            <a:endParaRPr lang="ru-RU" sz="5400" dirty="0">
              <a:latin typeface="Times New Roman" pitchFamily="18" charset="0"/>
              <a:cs typeface="Times New Roman" pitchFamily="18" charset="0"/>
            </a:endParaRPr>
          </a:p>
        </p:txBody>
      </p:sp>
    </p:spTree>
    <p:extLst>
      <p:ext uri="{BB962C8B-B14F-4D97-AF65-F5344CB8AC3E}">
        <p14:creationId xmlns:p14="http://schemas.microsoft.com/office/powerpoint/2010/main" xmlns="" val="26471893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ru-RU" sz="3200" dirty="0" smtClean="0">
                <a:latin typeface="Times New Roman" panose="02020603050405020304" pitchFamily="18" charset="0"/>
                <a:cs typeface="Times New Roman" panose="02020603050405020304" pitchFamily="18" charset="0"/>
              </a:rPr>
              <a:t>Если вы хотите научиться готовить и оформлять блюда, сервировать столы для торжеств, познакомиться с кухней различных стран и овладеть навыками организации производства, приходите в </a:t>
            </a:r>
            <a:r>
              <a:rPr lang="ru-RU" sz="3200" dirty="0" err="1" smtClean="0">
                <a:latin typeface="Times New Roman" panose="02020603050405020304" pitchFamily="18" charset="0"/>
                <a:cs typeface="Times New Roman" panose="02020603050405020304" pitchFamily="18" charset="0"/>
              </a:rPr>
              <a:t>Шилкинский</a:t>
            </a:r>
            <a:r>
              <a:rPr lang="ru-RU" sz="3200" dirty="0" smtClean="0">
                <a:latin typeface="Times New Roman" panose="02020603050405020304" pitchFamily="18" charset="0"/>
                <a:cs typeface="Times New Roman" panose="02020603050405020304" pitchFamily="18" charset="0"/>
              </a:rPr>
              <a:t> многопрофильный лицей.</a:t>
            </a:r>
            <a:endParaRPr lang="ru-RU" sz="3200" dirty="0">
              <a:latin typeface="Times New Roman" panose="02020603050405020304" pitchFamily="18" charset="0"/>
              <a:cs typeface="Times New Roman" panose="02020603050405020304" pitchFamily="18" charset="0"/>
            </a:endParaRPr>
          </a:p>
          <a:p>
            <a:pPr algn="ct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415836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260648"/>
            <a:ext cx="7920880" cy="3416320"/>
          </a:xfrm>
          <a:prstGeom prst="rect">
            <a:avLst/>
          </a:prstGeom>
        </p:spPr>
        <p:txBody>
          <a:bodyPr wrap="square">
            <a:spAutoFit/>
          </a:bodyPr>
          <a:lstStyle/>
          <a:p>
            <a:pPr algn="ctr">
              <a:buNone/>
            </a:pPr>
            <a:r>
              <a:rPr lang="ru-RU" sz="5400" b="1" dirty="0" smtClean="0">
                <a:solidFill>
                  <a:schemeClr val="accent1">
                    <a:lumMod val="75000"/>
                  </a:schemeClr>
                </a:solidFill>
                <a:latin typeface="Times New Roman" pitchFamily="18" charset="0"/>
                <a:cs typeface="Times New Roman" pitchFamily="18" charset="0"/>
              </a:rPr>
              <a:t>Уважаемые школьники!</a:t>
            </a:r>
          </a:p>
          <a:p>
            <a:pPr algn="ctr">
              <a:buNone/>
            </a:pPr>
            <a:r>
              <a:rPr lang="ru-RU" sz="5400" dirty="0" smtClean="0">
                <a:latin typeface="Times New Roman" pitchFamily="18" charset="0"/>
                <a:cs typeface="Times New Roman" pitchFamily="18" charset="0"/>
              </a:rPr>
              <a:t>Приглашаем Вас на обучение в </a:t>
            </a:r>
            <a:r>
              <a:rPr lang="ru-RU" sz="5400" dirty="0" err="1" smtClean="0">
                <a:latin typeface="Times New Roman" pitchFamily="18" charset="0"/>
                <a:cs typeface="Times New Roman" pitchFamily="18" charset="0"/>
              </a:rPr>
              <a:t>Шилкинский</a:t>
            </a:r>
            <a:r>
              <a:rPr lang="ru-RU" sz="5400" dirty="0" smtClean="0">
                <a:latin typeface="Times New Roman" pitchFamily="18" charset="0"/>
                <a:cs typeface="Times New Roman" pitchFamily="18" charset="0"/>
              </a:rPr>
              <a:t> многопрофильный лицей </a:t>
            </a:r>
            <a:endParaRPr lang="ru-RU" sz="5400" dirty="0">
              <a:latin typeface="Times New Roman" pitchFamily="18" charset="0"/>
              <a:cs typeface="Times New Roman" pitchFamily="18" charset="0"/>
            </a:endParaRPr>
          </a:p>
        </p:txBody>
      </p:sp>
    </p:spTree>
    <p:extLst>
      <p:ext uri="{BB962C8B-B14F-4D97-AF65-F5344CB8AC3E}">
        <p14:creationId xmlns:p14="http://schemas.microsoft.com/office/powerpoint/2010/main" xmlns="" val="1954962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23554" name="Picture 2" descr="https://sdelanounas.ru/i/d/3/d/f_d3d3LnRyYWlucGl4Lm9yZy9waG90by8wMC8xOS8zNi8xOTM2MC5qcGc_X19pZD0xMjk1ODY=.jpe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0" y="0"/>
            <a:ext cx="3929058" cy="2031325"/>
          </a:xfrm>
          <a:prstGeom prst="rect">
            <a:avLst/>
          </a:prstGeom>
        </p:spPr>
        <p:txBody>
          <a:bodyPr wrap="square">
            <a:spAutoFit/>
          </a:bodyPr>
          <a:lstStyle/>
          <a:p>
            <a:pPr algn="r"/>
            <a:r>
              <a:rPr lang="ru-RU" b="1" dirty="0" smtClean="0">
                <a:latin typeface="Times New Roman" pitchFamily="18" charset="0"/>
                <a:cs typeface="Times New Roman" pitchFamily="18" charset="0"/>
              </a:rPr>
              <a:t>Если  человек не знает, к какой пристани он держит путь,</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для него ни один ветер не будет попутным.</a:t>
            </a:r>
            <a:br>
              <a:rPr lang="ru-RU" b="1" dirty="0" smtClean="0">
                <a:latin typeface="Times New Roman" pitchFamily="18" charset="0"/>
                <a:cs typeface="Times New Roman" pitchFamily="18" charset="0"/>
              </a:rPr>
            </a:br>
            <a:endParaRPr lang="ru-RU" b="1" dirty="0" smtClean="0">
              <a:latin typeface="Times New Roman" pitchFamily="18" charset="0"/>
              <a:cs typeface="Times New Roman" pitchFamily="18" charset="0"/>
            </a:endParaRPr>
          </a:p>
          <a:p>
            <a:pPr algn="r"/>
            <a:r>
              <a:rPr lang="ru-RU" b="1" dirty="0" smtClean="0">
                <a:latin typeface="Times New Roman" pitchFamily="18" charset="0"/>
                <a:cs typeface="Times New Roman" pitchFamily="18" charset="0"/>
              </a:rPr>
              <a:t>Сенека, древнеримский философ</a:t>
            </a:r>
            <a:r>
              <a:rPr lang="ru-RU" b="1" dirty="0" smtClean="0">
                <a:solidFill>
                  <a:schemeClr val="bg1"/>
                </a:solidFill>
                <a:latin typeface="Times New Roman" pitchFamily="18" charset="0"/>
                <a:cs typeface="Times New Roman" pitchFamily="18" charset="0"/>
              </a:rPr>
              <a:t>.</a:t>
            </a:r>
            <a:br>
              <a:rPr lang="ru-RU" b="1" dirty="0" smtClean="0">
                <a:solidFill>
                  <a:schemeClr val="bg1"/>
                </a:solidFill>
                <a:latin typeface="Times New Roman" pitchFamily="18" charset="0"/>
                <a:cs typeface="Times New Roman" pitchFamily="18" charset="0"/>
              </a:rPr>
            </a:br>
            <a:endParaRPr lang="ru-RU" dirty="0">
              <a:solidFill>
                <a:schemeClr val="bg1"/>
              </a:solidFill>
            </a:endParaRPr>
          </a:p>
        </p:txBody>
      </p:sp>
    </p:spTree>
    <p:extLst>
      <p:ext uri="{BB962C8B-B14F-4D97-AF65-F5344CB8AC3E}">
        <p14:creationId xmlns:p14="http://schemas.microsoft.com/office/powerpoint/2010/main" xmlns="" val="14274799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57166"/>
            <a:ext cx="8229600" cy="928694"/>
          </a:xfrm>
        </p:spPr>
        <p:txBody>
          <a:bodyPr>
            <a:normAutofit fontScale="90000"/>
          </a:bodyPr>
          <a:lstStyle/>
          <a:p>
            <a:r>
              <a:rPr lang="ru-RU" sz="4400" dirty="0" smtClean="0">
                <a:latin typeface="Times New Roman" pitchFamily="18" charset="0"/>
                <a:cs typeface="Times New Roman" pitchFamily="18" charset="0"/>
              </a:rPr>
              <a:t>Когда появилась профессия «Машинист локомотива» </a:t>
            </a:r>
            <a:br>
              <a:rPr lang="ru-RU" sz="4400" dirty="0" smtClean="0">
                <a:latin typeface="Times New Roman" pitchFamily="18" charset="0"/>
                <a:cs typeface="Times New Roman" pitchFamily="18" charset="0"/>
              </a:rPr>
            </a:br>
            <a:endParaRPr lang="ru-RU" dirty="0"/>
          </a:p>
        </p:txBody>
      </p:sp>
      <p:sp>
        <p:nvSpPr>
          <p:cNvPr id="3" name="Содержимое 2"/>
          <p:cNvSpPr>
            <a:spLocks noGrp="1"/>
          </p:cNvSpPr>
          <p:nvPr>
            <p:ph idx="1"/>
          </p:nvPr>
        </p:nvSpPr>
        <p:spPr>
          <a:xfrm>
            <a:off x="3143240" y="1285860"/>
            <a:ext cx="6000760" cy="5572140"/>
          </a:xfrm>
        </p:spPr>
        <p:txBody>
          <a:bodyPr>
            <a:normAutofit fontScale="55000" lnSpcReduction="20000"/>
          </a:bodyPr>
          <a:lstStyle/>
          <a:p>
            <a:pPr algn="r">
              <a:buNone/>
            </a:pPr>
            <a:r>
              <a:rPr lang="ru-RU" b="1" dirty="0" smtClean="0">
                <a:latin typeface="Times New Roman" pitchFamily="18" charset="0"/>
                <a:cs typeface="Times New Roman" pitchFamily="18" charset="0"/>
              </a:rPr>
              <a:t>Слово  «локомотив» ввели английские изобретатели Джордж и </a:t>
            </a:r>
          </a:p>
          <a:p>
            <a:pPr algn="r">
              <a:buNone/>
            </a:pPr>
            <a:r>
              <a:rPr lang="ru-RU" b="1" dirty="0" smtClean="0">
                <a:latin typeface="Times New Roman" pitchFamily="18" charset="0"/>
                <a:cs typeface="Times New Roman" pitchFamily="18" charset="0"/>
              </a:rPr>
              <a:t>Роберт </a:t>
            </a:r>
            <a:r>
              <a:rPr lang="ru-RU" b="1" dirty="0" err="1" smtClean="0">
                <a:latin typeface="Times New Roman" pitchFamily="18" charset="0"/>
                <a:cs typeface="Times New Roman" pitchFamily="18" charset="0"/>
              </a:rPr>
              <a:t>Стефенсоны</a:t>
            </a:r>
            <a:r>
              <a:rPr lang="ru-RU" b="1" dirty="0" smtClean="0">
                <a:latin typeface="Times New Roman" pitchFamily="18" charset="0"/>
                <a:cs typeface="Times New Roman" pitchFamily="18" charset="0"/>
              </a:rPr>
              <a:t>, которые свой</a:t>
            </a:r>
          </a:p>
          <a:p>
            <a:pPr algn="r">
              <a:buNone/>
            </a:pPr>
            <a:r>
              <a:rPr lang="ru-RU" b="1" dirty="0" smtClean="0">
                <a:latin typeface="Times New Roman" pitchFamily="18" charset="0"/>
                <a:cs typeface="Times New Roman" pitchFamily="18" charset="0"/>
              </a:rPr>
              <a:t>первый паровоз заводского изготовления </a:t>
            </a:r>
          </a:p>
          <a:p>
            <a:pPr algn="r">
              <a:buNone/>
            </a:pPr>
            <a:r>
              <a:rPr lang="ru-RU" b="1" dirty="0" smtClean="0">
                <a:latin typeface="Times New Roman" pitchFamily="18" charset="0"/>
                <a:cs typeface="Times New Roman" pitchFamily="18" charset="0"/>
              </a:rPr>
              <a:t>назвали «</a:t>
            </a:r>
            <a:r>
              <a:rPr lang="ru-RU" b="1" dirty="0" err="1" smtClean="0">
                <a:latin typeface="Times New Roman" pitchFamily="18" charset="0"/>
                <a:cs typeface="Times New Roman" pitchFamily="18" charset="0"/>
              </a:rPr>
              <a:t>Локомошн</a:t>
            </a:r>
            <a:r>
              <a:rPr lang="ru-RU" b="1" dirty="0" smtClean="0">
                <a:latin typeface="Times New Roman" pitchFamily="18" charset="0"/>
                <a:cs typeface="Times New Roman" pitchFamily="18" charset="0"/>
              </a:rPr>
              <a:t>» («Передвижение»).</a:t>
            </a:r>
          </a:p>
          <a:p>
            <a:pPr algn="r">
              <a:buNone/>
            </a:pPr>
            <a:r>
              <a:rPr lang="ru-RU" b="1" dirty="0" smtClean="0">
                <a:latin typeface="Times New Roman" pitchFamily="18" charset="0"/>
                <a:cs typeface="Times New Roman" pitchFamily="18" charset="0"/>
              </a:rPr>
              <a:t>Оно стало обобщенным названием всех</a:t>
            </a:r>
          </a:p>
          <a:p>
            <a:pPr algn="r">
              <a:buNone/>
            </a:pPr>
            <a:r>
              <a:rPr lang="ru-RU" b="1" dirty="0" smtClean="0">
                <a:latin typeface="Times New Roman" pitchFamily="18" charset="0"/>
                <a:cs typeface="Times New Roman" pitchFamily="18" charset="0"/>
              </a:rPr>
              <a:t>железнодорожных тяговых машин. Первоначально</a:t>
            </a:r>
          </a:p>
          <a:p>
            <a:pPr algn="r">
              <a:buNone/>
            </a:pPr>
            <a:r>
              <a:rPr lang="ru-RU" b="1" dirty="0" smtClean="0">
                <a:latin typeface="Times New Roman" pitchFamily="18" charset="0"/>
                <a:cs typeface="Times New Roman" pitchFamily="18" charset="0"/>
              </a:rPr>
              <a:t> управлял локомотивом механик, после</a:t>
            </a:r>
          </a:p>
          <a:p>
            <a:pPr algn="r">
              <a:buNone/>
            </a:pPr>
            <a:r>
              <a:rPr lang="ru-RU" b="1" dirty="0" smtClean="0">
                <a:latin typeface="Times New Roman" pitchFamily="18" charset="0"/>
                <a:cs typeface="Times New Roman" pitchFamily="18" charset="0"/>
              </a:rPr>
              <a:t> распространения термина «машинист» появилась </a:t>
            </a:r>
          </a:p>
          <a:p>
            <a:pPr algn="r">
              <a:buNone/>
            </a:pPr>
            <a:r>
              <a:rPr lang="ru-RU" b="1" dirty="0" smtClean="0">
                <a:latin typeface="Times New Roman" pitchFamily="18" charset="0"/>
                <a:cs typeface="Times New Roman" pitchFamily="18" charset="0"/>
              </a:rPr>
              <a:t>профессия – машинист локомотива.</a:t>
            </a:r>
          </a:p>
          <a:p>
            <a:pPr algn="r">
              <a:buNone/>
            </a:pPr>
            <a:r>
              <a:rPr lang="ru-RU" b="1" dirty="0" smtClean="0">
                <a:latin typeface="Times New Roman" pitchFamily="18" charset="0"/>
                <a:cs typeface="Times New Roman" pitchFamily="18" charset="0"/>
              </a:rPr>
              <a:t>В 1825 году Джордж Стефенсон построил первую</a:t>
            </a:r>
          </a:p>
          <a:p>
            <a:pPr algn="r">
              <a:buNone/>
            </a:pPr>
            <a:r>
              <a:rPr lang="ru-RU" b="1" dirty="0" smtClean="0">
                <a:latin typeface="Times New Roman" pitchFamily="18" charset="0"/>
                <a:cs typeface="Times New Roman" pitchFamily="18" charset="0"/>
              </a:rPr>
              <a:t> в мире  железную дорогу общего пользования</a:t>
            </a:r>
          </a:p>
          <a:p>
            <a:pPr algn="r">
              <a:buNone/>
            </a:pPr>
            <a:r>
              <a:rPr lang="ru-RU" b="1" dirty="0" smtClean="0">
                <a:latin typeface="Times New Roman" pitchFamily="18" charset="0"/>
                <a:cs typeface="Times New Roman" pitchFamily="18" charset="0"/>
              </a:rPr>
              <a:t> с паровой тяговой между городами</a:t>
            </a:r>
          </a:p>
          <a:p>
            <a:pPr algn="r">
              <a:buNone/>
            </a:pPr>
            <a:r>
              <a:rPr lang="ru-RU" b="1" dirty="0" err="1" smtClean="0">
                <a:latin typeface="Times New Roman" pitchFamily="18" charset="0"/>
                <a:cs typeface="Times New Roman" pitchFamily="18" charset="0"/>
              </a:rPr>
              <a:t>Стоктоном</a:t>
            </a:r>
            <a:r>
              <a:rPr lang="ru-RU" b="1" dirty="0" smtClean="0">
                <a:latin typeface="Times New Roman" pitchFamily="18" charset="0"/>
                <a:cs typeface="Times New Roman" pitchFamily="18" charset="0"/>
              </a:rPr>
              <a:t> и </a:t>
            </a:r>
            <a:r>
              <a:rPr lang="ru-RU" b="1" dirty="0" err="1" smtClean="0">
                <a:latin typeface="Times New Roman" pitchFamily="18" charset="0"/>
                <a:cs typeface="Times New Roman" pitchFamily="18" charset="0"/>
              </a:rPr>
              <a:t>Дарлингтоном</a:t>
            </a:r>
            <a:r>
              <a:rPr lang="ru-RU" b="1" dirty="0" smtClean="0">
                <a:latin typeface="Times New Roman" pitchFamily="18" charset="0"/>
                <a:cs typeface="Times New Roman" pitchFamily="18" charset="0"/>
              </a:rPr>
              <a:t> в Англии.</a:t>
            </a:r>
          </a:p>
          <a:p>
            <a:pPr algn="r">
              <a:buNone/>
            </a:pPr>
            <a:r>
              <a:rPr lang="ru-RU" b="1" dirty="0" smtClean="0">
                <a:latin typeface="Times New Roman" pitchFamily="18" charset="0"/>
                <a:cs typeface="Times New Roman" pitchFamily="18" charset="0"/>
              </a:rPr>
              <a:t>Эту дату можно считать датой появления</a:t>
            </a:r>
          </a:p>
          <a:p>
            <a:pPr algn="r">
              <a:buNone/>
            </a:pPr>
            <a:r>
              <a:rPr lang="ru-RU" b="1" dirty="0" smtClean="0">
                <a:latin typeface="Times New Roman" pitchFamily="18" charset="0"/>
                <a:cs typeface="Times New Roman" pitchFamily="18" charset="0"/>
              </a:rPr>
              <a:t> профессии – «Машинист».</a:t>
            </a:r>
          </a:p>
          <a:p>
            <a:pPr algn="r">
              <a:buNone/>
            </a:pPr>
            <a:r>
              <a:rPr lang="ru-RU" b="1" dirty="0" smtClean="0">
                <a:latin typeface="Times New Roman" pitchFamily="18" charset="0"/>
                <a:cs typeface="Times New Roman" pitchFamily="18" charset="0"/>
              </a:rPr>
              <a:t> </a:t>
            </a:r>
          </a:p>
          <a:p>
            <a:endParaRPr lang="ru-RU" dirty="0"/>
          </a:p>
        </p:txBody>
      </p:sp>
      <p:pic>
        <p:nvPicPr>
          <p:cNvPr id="2050" name="Picture 2" descr="https://avatars.mds.yandex.net/get-zen_doc/4585608/pub_606accdaa773600090ede0af_606af7cd6b0f875cb5d6dcc7/scale_1200"/>
          <p:cNvPicPr>
            <a:picLocks noChangeAspect="1" noChangeArrowheads="1"/>
          </p:cNvPicPr>
          <p:nvPr/>
        </p:nvPicPr>
        <p:blipFill>
          <a:blip r:embed="rId2" cstate="print"/>
          <a:srcRect/>
          <a:stretch>
            <a:fillRect/>
          </a:stretch>
        </p:blipFill>
        <p:spPr bwMode="auto">
          <a:xfrm>
            <a:off x="0" y="1643050"/>
            <a:ext cx="3571868" cy="5214950"/>
          </a:xfrm>
          <a:prstGeom prst="rect">
            <a:avLst/>
          </a:prstGeom>
          <a:noFill/>
        </p:spPr>
      </p:pic>
    </p:spTree>
    <p:extLst>
      <p:ext uri="{BB962C8B-B14F-4D97-AF65-F5344CB8AC3E}">
        <p14:creationId xmlns:p14="http://schemas.microsoft.com/office/powerpoint/2010/main" xmlns="" val="21189887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77500" lnSpcReduction="20000"/>
          </a:bodyPr>
          <a:lstStyle/>
          <a:p>
            <a:pPr>
              <a:buNone/>
            </a:pPr>
            <a:r>
              <a:rPr lang="ru-RU" b="1" dirty="0" smtClean="0">
                <a:latin typeface="Times New Roman" pitchFamily="18" charset="0"/>
                <a:cs typeface="Times New Roman" pitchFamily="18" charset="0"/>
              </a:rPr>
              <a:t> Машинист локомотива (специалист по управлению и обслуживанию локомотива) – это достаточно престижная профессия с хорошей оплатой труда.</a:t>
            </a:r>
          </a:p>
          <a:p>
            <a:pPr>
              <a:buNone/>
            </a:pPr>
            <a:r>
              <a:rPr lang="ru-RU" b="1" dirty="0" smtClean="0">
                <a:latin typeface="Times New Roman" pitchFamily="18" charset="0"/>
                <a:cs typeface="Times New Roman" pitchFamily="18" charset="0"/>
              </a:rPr>
              <a:t>        Срок обучения – 3 года 10 месяцев</a:t>
            </a:r>
          </a:p>
          <a:p>
            <a:pPr>
              <a:buNone/>
            </a:pPr>
            <a:r>
              <a:rPr lang="ru-RU" b="1" dirty="0" smtClean="0">
                <a:latin typeface="Times New Roman" pitchFamily="18" charset="0"/>
                <a:cs typeface="Times New Roman" pitchFamily="18" charset="0"/>
              </a:rPr>
              <a:t>        По окончанию обучения в ГПОУ «</a:t>
            </a:r>
            <a:r>
              <a:rPr lang="ru-RU" b="1" dirty="0" err="1" smtClean="0">
                <a:latin typeface="Times New Roman" pitchFamily="18" charset="0"/>
                <a:cs typeface="Times New Roman" pitchFamily="18" charset="0"/>
              </a:rPr>
              <a:t>Шилкинский</a:t>
            </a:r>
            <a:r>
              <a:rPr lang="ru-RU" b="1" dirty="0" smtClean="0">
                <a:latin typeface="Times New Roman" pitchFamily="18" charset="0"/>
                <a:cs typeface="Times New Roman" pitchFamily="18" charset="0"/>
              </a:rPr>
              <a:t> многопрофильный лицей» студенты получают диплом среднего профессионального образования и свидетельства с тремя квалификациями:</a:t>
            </a:r>
          </a:p>
          <a:p>
            <a:pPr>
              <a:buNone/>
            </a:pPr>
            <a:r>
              <a:rPr lang="ru-RU" b="1" dirty="0" smtClean="0">
                <a:latin typeface="Times New Roman" pitchFamily="18" charset="0"/>
                <a:cs typeface="Times New Roman" pitchFamily="18" charset="0"/>
              </a:rPr>
              <a:t>-  Слесарь по ремонту подвижного состава;</a:t>
            </a:r>
          </a:p>
          <a:p>
            <a:pPr>
              <a:buFontTx/>
              <a:buChar char="-"/>
            </a:pPr>
            <a:r>
              <a:rPr lang="ru-RU" b="1" dirty="0" smtClean="0">
                <a:latin typeface="Times New Roman" pitchFamily="18" charset="0"/>
                <a:cs typeface="Times New Roman" pitchFamily="18" charset="0"/>
              </a:rPr>
              <a:t>Помощник машиниста тепловоза;</a:t>
            </a:r>
          </a:p>
          <a:p>
            <a:pPr>
              <a:buFontTx/>
              <a:buChar char="-"/>
            </a:pPr>
            <a:r>
              <a:rPr lang="ru-RU" b="1" dirty="0" smtClean="0">
                <a:latin typeface="Times New Roman" pitchFamily="18" charset="0"/>
                <a:cs typeface="Times New Roman" pitchFamily="18" charset="0"/>
              </a:rPr>
              <a:t>Помощник машиниста электровоза.</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xmlns="" val="22883810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188640"/>
            <a:ext cx="8424936" cy="6192688"/>
          </a:xfrm>
        </p:spPr>
        <p:txBody>
          <a:bodyPr>
            <a:noAutofit/>
          </a:bodyPr>
          <a:lstStyle/>
          <a:p>
            <a:pPr marL="0" indent="0" algn="ctr">
              <a:buNone/>
            </a:pPr>
            <a:r>
              <a:rPr lang="ru-RU" sz="2400" dirty="0" smtClean="0">
                <a:latin typeface="Times New Roman" pitchFamily="18" charset="0"/>
                <a:cs typeface="Times New Roman" pitchFamily="18" charset="0"/>
              </a:rPr>
              <a:t>Студенты ГПОУ «</a:t>
            </a:r>
            <a:r>
              <a:rPr lang="ru-RU" sz="2400" dirty="0" err="1" smtClean="0">
                <a:latin typeface="Times New Roman" pitchFamily="18" charset="0"/>
                <a:cs typeface="Times New Roman" pitchFamily="18" charset="0"/>
              </a:rPr>
              <a:t>Шилкинский</a:t>
            </a:r>
            <a:r>
              <a:rPr lang="ru-RU" sz="2400" dirty="0" smtClean="0">
                <a:latin typeface="Times New Roman" pitchFamily="18" charset="0"/>
                <a:cs typeface="Times New Roman" pitchFamily="18" charset="0"/>
              </a:rPr>
              <a:t> многопрофильный лицей» проходят практику на предприятиях ОАО «РЖД»:</a:t>
            </a:r>
          </a:p>
          <a:p>
            <a:pPr algn="just"/>
            <a:r>
              <a:rPr lang="ru-RU" sz="2400" dirty="0" smtClean="0">
                <a:latin typeface="Times New Roman" pitchFamily="18" charset="0"/>
                <a:cs typeface="Times New Roman" pitchFamily="18" charset="0"/>
              </a:rPr>
              <a:t>Пункт подмены Шилка эксплуатационное локомотивное депо Чернышевск;</a:t>
            </a:r>
          </a:p>
          <a:p>
            <a:pPr algn="just"/>
            <a:r>
              <a:rPr lang="ru-RU" sz="2400" dirty="0" smtClean="0">
                <a:latin typeface="Times New Roman" pitchFamily="18" charset="0"/>
                <a:cs typeface="Times New Roman" pitchFamily="18" charset="0"/>
              </a:rPr>
              <a:t>Эксплуатационное локомотивное депо </a:t>
            </a:r>
            <a:r>
              <a:rPr lang="ru-RU" sz="2400" dirty="0" err="1" smtClean="0">
                <a:latin typeface="Times New Roman" pitchFamily="18" charset="0"/>
                <a:cs typeface="Times New Roman" pitchFamily="18" charset="0"/>
              </a:rPr>
              <a:t>Карымская</a:t>
            </a:r>
            <a:r>
              <a:rPr lang="ru-RU" sz="2400" dirty="0" smtClean="0">
                <a:latin typeface="Times New Roman" pitchFamily="18" charset="0"/>
                <a:cs typeface="Times New Roman" pitchFamily="18" charset="0"/>
              </a:rPr>
              <a:t>;</a:t>
            </a:r>
          </a:p>
          <a:p>
            <a:pPr algn="just"/>
            <a:r>
              <a:rPr lang="ru-RU" sz="2400" dirty="0" smtClean="0">
                <a:latin typeface="Times New Roman" pitchFamily="18" charset="0"/>
                <a:cs typeface="Times New Roman" pitchFamily="18" charset="0"/>
              </a:rPr>
              <a:t>Эксплуатационное локомотивное депо Могоча;</a:t>
            </a:r>
          </a:p>
          <a:p>
            <a:pPr algn="just"/>
            <a:r>
              <a:rPr lang="ru-RU" sz="2400" dirty="0" smtClean="0">
                <a:latin typeface="Times New Roman" pitchFamily="18" charset="0"/>
                <a:cs typeface="Times New Roman" pitchFamily="18" charset="0"/>
              </a:rPr>
              <a:t>Эксплуатационное локомотивное депо </a:t>
            </a:r>
            <a:r>
              <a:rPr lang="ru-RU" sz="2400" dirty="0" err="1" smtClean="0">
                <a:latin typeface="Times New Roman" pitchFamily="18" charset="0"/>
                <a:cs typeface="Times New Roman" pitchFamily="18" charset="0"/>
              </a:rPr>
              <a:t>Магдагача</a:t>
            </a:r>
            <a:r>
              <a:rPr lang="ru-RU" sz="2400" dirty="0" smtClean="0">
                <a:latin typeface="Times New Roman" pitchFamily="18" charset="0"/>
                <a:cs typeface="Times New Roman" pitchFamily="18" charset="0"/>
              </a:rPr>
              <a:t>; </a:t>
            </a:r>
          </a:p>
          <a:p>
            <a:pPr algn="just"/>
            <a:r>
              <a:rPr lang="ru-RU" sz="2400" dirty="0" smtClean="0">
                <a:latin typeface="Times New Roman" pitchFamily="18" charset="0"/>
                <a:cs typeface="Times New Roman" pitchFamily="18" charset="0"/>
              </a:rPr>
              <a:t>Эксплуатационное локомотивное депо Сковородино;</a:t>
            </a:r>
          </a:p>
          <a:p>
            <a:pPr algn="just"/>
            <a:r>
              <a:rPr lang="ru-RU" sz="2400" dirty="0" smtClean="0">
                <a:latin typeface="Times New Roman" pitchFamily="18" charset="0"/>
                <a:cs typeface="Times New Roman" pitchFamily="18" charset="0"/>
              </a:rPr>
              <a:t>Сервисное локомотивное Чернышевск филиала «Дальневосточный» ООО «</a:t>
            </a:r>
            <a:r>
              <a:rPr lang="ru-RU" sz="2400" dirty="0" err="1" smtClean="0">
                <a:latin typeface="Times New Roman" pitchFamily="18" charset="0"/>
                <a:cs typeface="Times New Roman" pitchFamily="18" charset="0"/>
              </a:rPr>
              <a:t>ЛокоТех</a:t>
            </a:r>
            <a:r>
              <a:rPr lang="ru-RU" sz="2400" dirty="0" smtClean="0">
                <a:latin typeface="Times New Roman" pitchFamily="18" charset="0"/>
                <a:cs typeface="Times New Roman" pitchFamily="18" charset="0"/>
              </a:rPr>
              <a:t>-Сервис»;</a:t>
            </a:r>
          </a:p>
          <a:p>
            <a:pPr algn="just"/>
            <a:r>
              <a:rPr lang="ru-RU" sz="2400" dirty="0" smtClean="0">
                <a:latin typeface="Times New Roman" pitchFamily="18" charset="0"/>
                <a:cs typeface="Times New Roman" pitchFamily="18" charset="0"/>
              </a:rPr>
              <a:t>Сервисное локомотивное Могоча филиала «Дальневосточный» ООО «</a:t>
            </a:r>
            <a:r>
              <a:rPr lang="ru-RU" sz="2400" dirty="0" err="1" smtClean="0">
                <a:latin typeface="Times New Roman" pitchFamily="18" charset="0"/>
                <a:cs typeface="Times New Roman" pitchFamily="18" charset="0"/>
              </a:rPr>
              <a:t>ЛокоТех</a:t>
            </a:r>
            <a:r>
              <a:rPr lang="ru-RU" sz="2400" dirty="0" smtClean="0">
                <a:latin typeface="Times New Roman" pitchFamily="18" charset="0"/>
                <a:cs typeface="Times New Roman" pitchFamily="18" charset="0"/>
              </a:rPr>
              <a:t>-Сервис»;</a:t>
            </a:r>
          </a:p>
          <a:p>
            <a:pPr algn="just"/>
            <a:r>
              <a:rPr lang="ru-RU" sz="2400" dirty="0" smtClean="0">
                <a:latin typeface="Times New Roman" pitchFamily="18" charset="0"/>
                <a:cs typeface="Times New Roman" pitchFamily="18" charset="0"/>
              </a:rPr>
              <a:t>Сервисное локомотивное </a:t>
            </a:r>
            <a:r>
              <a:rPr lang="ru-RU" sz="2400" dirty="0" err="1" smtClean="0">
                <a:latin typeface="Times New Roman" pitchFamily="18" charset="0"/>
                <a:cs typeface="Times New Roman" pitchFamily="18" charset="0"/>
              </a:rPr>
              <a:t>Карымская</a:t>
            </a:r>
            <a:r>
              <a:rPr lang="ru-RU" sz="2400" dirty="0" smtClean="0">
                <a:latin typeface="Times New Roman" pitchFamily="18" charset="0"/>
                <a:cs typeface="Times New Roman" pitchFamily="18" charset="0"/>
              </a:rPr>
              <a:t> филиала «Дальневосточный» ООО «</a:t>
            </a:r>
            <a:r>
              <a:rPr lang="ru-RU" sz="2400" dirty="0" err="1" smtClean="0">
                <a:latin typeface="Times New Roman" pitchFamily="18" charset="0"/>
                <a:cs typeface="Times New Roman" pitchFamily="18" charset="0"/>
              </a:rPr>
              <a:t>ЛокоТех</a:t>
            </a:r>
            <a:r>
              <a:rPr lang="ru-RU" sz="2400" dirty="0" smtClean="0">
                <a:latin typeface="Times New Roman" pitchFamily="18" charset="0"/>
                <a:cs typeface="Times New Roman" pitchFamily="18" charset="0"/>
              </a:rPr>
              <a:t>-Сервис».</a:t>
            </a:r>
          </a:p>
          <a:p>
            <a:pPr marL="0" indent="0" algn="just">
              <a:buNone/>
            </a:pPr>
            <a:endParaRPr lang="ru-RU" sz="2400" dirty="0" smtClean="0">
              <a:latin typeface="Times New Roman" pitchFamily="18" charset="0"/>
              <a:cs typeface="Times New Roman" pitchFamily="18" charset="0"/>
            </a:endParaRPr>
          </a:p>
          <a:p>
            <a:pPr marL="0" indent="0" algn="just">
              <a:buNone/>
            </a:pPr>
            <a:endParaRPr lang="ru-RU" sz="2400" dirty="0" smtClean="0">
              <a:latin typeface="Times New Roman" pitchFamily="18" charset="0"/>
              <a:cs typeface="Times New Roman" pitchFamily="18" charset="0"/>
            </a:endParaRPr>
          </a:p>
          <a:p>
            <a:pPr algn="just"/>
            <a:endParaRPr lang="ru-RU" sz="2400" dirty="0" smtClean="0">
              <a:latin typeface="Times New Roman" pitchFamily="18" charset="0"/>
              <a:cs typeface="Times New Roman" pitchFamily="18" charset="0"/>
            </a:endParaRPr>
          </a:p>
          <a:p>
            <a:endParaRPr lang="ru-RU" sz="2400" dirty="0" smtClean="0">
              <a:latin typeface="Times New Roman" pitchFamily="18" charset="0"/>
              <a:cs typeface="Times New Roman" pitchFamily="18" charset="0"/>
            </a:endParaRPr>
          </a:p>
          <a:p>
            <a:endParaRPr lang="ru-RU" sz="2400" dirty="0" smtClean="0">
              <a:latin typeface="Times New Roman" pitchFamily="18" charset="0"/>
              <a:cs typeface="Times New Roman" pitchFamily="18" charset="0"/>
            </a:endParaRPr>
          </a:p>
          <a:p>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xmlns="" val="38087306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57200" y="273050"/>
            <a:ext cx="82296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mtClean="0"/>
              <a:t>ТРУДОУСТРОЙСТВО ВЫПУСКНИКОВ</a:t>
            </a:r>
            <a:endParaRPr lang="ru-RU" dirty="0"/>
          </a:p>
        </p:txBody>
      </p:sp>
      <p:sp>
        <p:nvSpPr>
          <p:cNvPr id="5" name="Текст 6"/>
          <p:cNvSpPr txBox="1">
            <a:spLocks/>
          </p:cNvSpPr>
          <p:nvPr/>
        </p:nvSpPr>
        <p:spPr>
          <a:xfrm>
            <a:off x="107504" y="4969230"/>
            <a:ext cx="9143999" cy="1285860"/>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u-RU" b="1" dirty="0" smtClean="0"/>
              <a:t>       Предприятия ОАО «РЖД» сотрудничают с ГПОУ «</a:t>
            </a:r>
            <a:r>
              <a:rPr lang="ru-RU" b="1" dirty="0" err="1" smtClean="0"/>
              <a:t>Шилкинский</a:t>
            </a:r>
            <a:r>
              <a:rPr lang="ru-RU" b="1" dirty="0" smtClean="0"/>
              <a:t> МПЛ» и предоставляют  студентам прохождения практик с последующим трудоустройством.</a:t>
            </a:r>
            <a:endParaRPr lang="ru-RU" b="1" dirty="0"/>
          </a:p>
        </p:txBody>
      </p:sp>
      <p:graphicFrame>
        <p:nvGraphicFramePr>
          <p:cNvPr id="6" name="Таблица 5"/>
          <p:cNvGraphicFramePr>
            <a:graphicFrameLocks noGrp="1"/>
          </p:cNvGraphicFramePr>
          <p:nvPr>
            <p:extLst>
              <p:ext uri="{D42A27DB-BD31-4B8C-83A1-F6EECF244321}">
                <p14:modId xmlns:p14="http://schemas.microsoft.com/office/powerpoint/2010/main" xmlns="" val="58294134"/>
              </p:ext>
            </p:extLst>
          </p:nvPr>
        </p:nvGraphicFramePr>
        <p:xfrm>
          <a:off x="611561" y="1340768"/>
          <a:ext cx="8002197" cy="3528391"/>
        </p:xfrm>
        <a:graphic>
          <a:graphicData uri="http://schemas.openxmlformats.org/drawingml/2006/table">
            <a:tbl>
              <a:tblPr firstRow="1" bandRow="1">
                <a:tableStyleId>{E8B1032C-EA38-4F05-BA0D-38AFFFC7BED3}</a:tableStyleId>
              </a:tblPr>
              <a:tblGrid>
                <a:gridCol w="1125316">
                  <a:extLst>
                    <a:ext uri="{9D8B030D-6E8A-4147-A177-3AD203B41FA5}">
                      <a16:colId xmlns="" xmlns:a16="http://schemas.microsoft.com/office/drawing/2014/main" val="20000"/>
                    </a:ext>
                  </a:extLst>
                </a:gridCol>
                <a:gridCol w="1493585">
                  <a:extLst>
                    <a:ext uri="{9D8B030D-6E8A-4147-A177-3AD203B41FA5}">
                      <a16:colId xmlns="" xmlns:a16="http://schemas.microsoft.com/office/drawing/2014/main" val="20001"/>
                    </a:ext>
                  </a:extLst>
                </a:gridCol>
                <a:gridCol w="2837142">
                  <a:extLst>
                    <a:ext uri="{9D8B030D-6E8A-4147-A177-3AD203B41FA5}">
                      <a16:colId xmlns="" xmlns:a16="http://schemas.microsoft.com/office/drawing/2014/main" val="20002"/>
                    </a:ext>
                  </a:extLst>
                </a:gridCol>
                <a:gridCol w="2546154">
                  <a:extLst>
                    <a:ext uri="{9D8B030D-6E8A-4147-A177-3AD203B41FA5}">
                      <a16:colId xmlns="" xmlns:a16="http://schemas.microsoft.com/office/drawing/2014/main" val="20003"/>
                    </a:ext>
                  </a:extLst>
                </a:gridCol>
              </a:tblGrid>
              <a:tr h="1874458">
                <a:tc>
                  <a:txBody>
                    <a:bodyPr/>
                    <a:lstStyle/>
                    <a:p>
                      <a:pPr algn="ctr"/>
                      <a:r>
                        <a:rPr lang="ru-RU" sz="2400" dirty="0" smtClean="0"/>
                        <a:t>ГОД</a:t>
                      </a:r>
                      <a:endParaRPr lang="ru-RU" sz="2400" dirty="0">
                        <a:solidFill>
                          <a:schemeClr val="bg1"/>
                        </a:solidFill>
                      </a:endParaRPr>
                    </a:p>
                  </a:txBody>
                  <a:tcPr/>
                </a:tc>
                <a:tc>
                  <a:txBody>
                    <a:bodyPr/>
                    <a:lstStyle/>
                    <a:p>
                      <a:pPr algn="ctr"/>
                      <a:r>
                        <a:rPr lang="ru-RU" sz="2400" dirty="0" smtClean="0"/>
                        <a:t>Кол-во</a:t>
                      </a:r>
                      <a:r>
                        <a:rPr lang="ru-RU" sz="2400" baseline="0" dirty="0" smtClean="0"/>
                        <a:t> выпускников</a:t>
                      </a:r>
                      <a:endParaRPr lang="ru-RU" sz="2400" dirty="0">
                        <a:solidFill>
                          <a:schemeClr val="bg1"/>
                        </a:solidFill>
                      </a:endParaRPr>
                    </a:p>
                  </a:txBody>
                  <a:tcPr/>
                </a:tc>
                <a:tc>
                  <a:txBody>
                    <a:bodyPr/>
                    <a:lstStyle/>
                    <a:p>
                      <a:pPr algn="ctr"/>
                      <a:r>
                        <a:rPr lang="ru-RU" sz="2400" dirty="0" smtClean="0"/>
                        <a:t>Кол-во  трудоустроенных на предприятия ОАО «РЖД»</a:t>
                      </a:r>
                      <a:endParaRPr lang="ru-RU" sz="2400" dirty="0">
                        <a:solidFill>
                          <a:schemeClr val="bg1"/>
                        </a:solidFill>
                      </a:endParaRPr>
                    </a:p>
                  </a:txBody>
                  <a:tcPr/>
                </a:tc>
                <a:tc>
                  <a:txBody>
                    <a:bodyPr/>
                    <a:lstStyle/>
                    <a:p>
                      <a:pPr algn="ctr"/>
                      <a:r>
                        <a:rPr lang="ru-RU" sz="2400" dirty="0" smtClean="0"/>
                        <a:t>% трудоустроенных на предприятия ОАО «РЖД»</a:t>
                      </a:r>
                      <a:endParaRPr lang="ru-RU" sz="2400" dirty="0">
                        <a:solidFill>
                          <a:schemeClr val="bg1"/>
                        </a:solidFill>
                      </a:endParaRPr>
                    </a:p>
                  </a:txBody>
                  <a:tcPr/>
                </a:tc>
                <a:extLst>
                  <a:ext uri="{0D108BD9-81ED-4DB2-BD59-A6C34878D82A}">
                    <a16:rowId xmlns="" xmlns:a16="http://schemas.microsoft.com/office/drawing/2014/main" val="10000"/>
                  </a:ext>
                </a:extLst>
              </a:tr>
              <a:tr h="551311">
                <a:tc>
                  <a:txBody>
                    <a:bodyPr/>
                    <a:lstStyle/>
                    <a:p>
                      <a:pPr algn="ctr"/>
                      <a:r>
                        <a:rPr lang="ru-RU" sz="2400" dirty="0" smtClean="0"/>
                        <a:t>2018</a:t>
                      </a:r>
                      <a:endParaRPr lang="ru-RU" sz="2400" dirty="0">
                        <a:solidFill>
                          <a:schemeClr val="bg1"/>
                        </a:solidFill>
                      </a:endParaRPr>
                    </a:p>
                  </a:txBody>
                  <a:tcPr/>
                </a:tc>
                <a:tc>
                  <a:txBody>
                    <a:bodyPr/>
                    <a:lstStyle/>
                    <a:p>
                      <a:pPr algn="ctr"/>
                      <a:r>
                        <a:rPr lang="ru-RU" sz="2400" dirty="0" smtClean="0"/>
                        <a:t>93</a:t>
                      </a:r>
                      <a:endParaRPr lang="ru-RU" sz="2400" dirty="0">
                        <a:solidFill>
                          <a:schemeClr val="bg1"/>
                        </a:solidFill>
                      </a:endParaRPr>
                    </a:p>
                  </a:txBody>
                  <a:tcPr/>
                </a:tc>
                <a:tc>
                  <a:txBody>
                    <a:bodyPr/>
                    <a:lstStyle/>
                    <a:p>
                      <a:pPr algn="ctr"/>
                      <a:r>
                        <a:rPr lang="ru-RU" sz="2400" dirty="0" smtClean="0"/>
                        <a:t>79</a:t>
                      </a:r>
                      <a:endParaRPr lang="ru-RU" sz="2400" dirty="0">
                        <a:solidFill>
                          <a:schemeClr val="bg1"/>
                        </a:solidFill>
                      </a:endParaRPr>
                    </a:p>
                  </a:txBody>
                  <a:tcPr/>
                </a:tc>
                <a:tc>
                  <a:txBody>
                    <a:bodyPr/>
                    <a:lstStyle/>
                    <a:p>
                      <a:pPr algn="ctr"/>
                      <a:r>
                        <a:rPr lang="ru-RU" sz="2400" dirty="0" smtClean="0"/>
                        <a:t>85%</a:t>
                      </a:r>
                      <a:endParaRPr lang="ru-RU" sz="2400" dirty="0">
                        <a:solidFill>
                          <a:schemeClr val="bg1"/>
                        </a:solidFill>
                      </a:endParaRPr>
                    </a:p>
                  </a:txBody>
                  <a:tcPr/>
                </a:tc>
                <a:extLst>
                  <a:ext uri="{0D108BD9-81ED-4DB2-BD59-A6C34878D82A}">
                    <a16:rowId xmlns="" xmlns:a16="http://schemas.microsoft.com/office/drawing/2014/main" val="10001"/>
                  </a:ext>
                </a:extLst>
              </a:tr>
              <a:tr h="551311">
                <a:tc>
                  <a:txBody>
                    <a:bodyPr/>
                    <a:lstStyle/>
                    <a:p>
                      <a:pPr algn="ctr"/>
                      <a:r>
                        <a:rPr lang="ru-RU" sz="2400" dirty="0" smtClean="0"/>
                        <a:t>2019</a:t>
                      </a:r>
                      <a:endParaRPr lang="ru-RU" sz="2400" dirty="0">
                        <a:solidFill>
                          <a:schemeClr val="bg1"/>
                        </a:solidFill>
                      </a:endParaRPr>
                    </a:p>
                  </a:txBody>
                  <a:tcPr/>
                </a:tc>
                <a:tc>
                  <a:txBody>
                    <a:bodyPr/>
                    <a:lstStyle/>
                    <a:p>
                      <a:pPr algn="ctr"/>
                      <a:r>
                        <a:rPr lang="ru-RU" sz="2400" dirty="0" smtClean="0"/>
                        <a:t>85</a:t>
                      </a:r>
                      <a:endParaRPr lang="ru-RU" sz="2400" dirty="0">
                        <a:solidFill>
                          <a:schemeClr val="bg1"/>
                        </a:solidFill>
                      </a:endParaRPr>
                    </a:p>
                  </a:txBody>
                  <a:tcPr/>
                </a:tc>
                <a:tc>
                  <a:txBody>
                    <a:bodyPr/>
                    <a:lstStyle/>
                    <a:p>
                      <a:pPr algn="ctr"/>
                      <a:r>
                        <a:rPr lang="ru-RU" sz="2400" dirty="0" smtClean="0"/>
                        <a:t>82</a:t>
                      </a:r>
                      <a:endParaRPr lang="ru-RU" sz="2400" dirty="0">
                        <a:solidFill>
                          <a:schemeClr val="bg1"/>
                        </a:solidFill>
                      </a:endParaRPr>
                    </a:p>
                  </a:txBody>
                  <a:tcPr/>
                </a:tc>
                <a:tc>
                  <a:txBody>
                    <a:bodyPr/>
                    <a:lstStyle/>
                    <a:p>
                      <a:pPr algn="ctr"/>
                      <a:r>
                        <a:rPr lang="ru-RU" sz="2400" dirty="0" smtClean="0"/>
                        <a:t>96%</a:t>
                      </a:r>
                      <a:endParaRPr lang="ru-RU" sz="2400" dirty="0">
                        <a:solidFill>
                          <a:schemeClr val="bg1"/>
                        </a:solidFill>
                      </a:endParaRPr>
                    </a:p>
                  </a:txBody>
                  <a:tcPr/>
                </a:tc>
                <a:extLst>
                  <a:ext uri="{0D108BD9-81ED-4DB2-BD59-A6C34878D82A}">
                    <a16:rowId xmlns="" xmlns:a16="http://schemas.microsoft.com/office/drawing/2014/main" val="10002"/>
                  </a:ext>
                </a:extLst>
              </a:tr>
              <a:tr h="551311">
                <a:tc>
                  <a:txBody>
                    <a:bodyPr/>
                    <a:lstStyle/>
                    <a:p>
                      <a:pPr algn="ctr"/>
                      <a:r>
                        <a:rPr lang="ru-RU" sz="2400" dirty="0" smtClean="0"/>
                        <a:t>2020</a:t>
                      </a:r>
                      <a:endParaRPr lang="ru-RU" sz="2400" dirty="0">
                        <a:solidFill>
                          <a:schemeClr val="bg1"/>
                        </a:solidFill>
                      </a:endParaRPr>
                    </a:p>
                  </a:txBody>
                  <a:tcPr/>
                </a:tc>
                <a:tc>
                  <a:txBody>
                    <a:bodyPr/>
                    <a:lstStyle/>
                    <a:p>
                      <a:pPr algn="ctr"/>
                      <a:r>
                        <a:rPr lang="ru-RU" sz="2400" dirty="0" smtClean="0"/>
                        <a:t>64</a:t>
                      </a:r>
                      <a:endParaRPr lang="ru-RU" sz="2400" dirty="0">
                        <a:solidFill>
                          <a:schemeClr val="bg1"/>
                        </a:solidFill>
                      </a:endParaRPr>
                    </a:p>
                  </a:txBody>
                  <a:tcPr/>
                </a:tc>
                <a:tc>
                  <a:txBody>
                    <a:bodyPr/>
                    <a:lstStyle/>
                    <a:p>
                      <a:pPr algn="ctr"/>
                      <a:r>
                        <a:rPr lang="ru-RU" sz="2400" dirty="0" smtClean="0"/>
                        <a:t>64</a:t>
                      </a:r>
                      <a:endParaRPr lang="ru-RU" sz="2400" dirty="0">
                        <a:solidFill>
                          <a:schemeClr val="bg1"/>
                        </a:solidFill>
                      </a:endParaRPr>
                    </a:p>
                  </a:txBody>
                  <a:tcPr/>
                </a:tc>
                <a:tc>
                  <a:txBody>
                    <a:bodyPr/>
                    <a:lstStyle/>
                    <a:p>
                      <a:pPr algn="ctr"/>
                      <a:r>
                        <a:rPr lang="ru-RU" sz="2400" dirty="0" smtClean="0"/>
                        <a:t>100%</a:t>
                      </a:r>
                      <a:endParaRPr lang="ru-RU" sz="2400" dirty="0">
                        <a:solidFill>
                          <a:schemeClr val="bg1"/>
                        </a:solidFill>
                      </a:endParaRPr>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xmlns="" val="3360230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500034" y="0"/>
            <a:ext cx="8229600" cy="1828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dirty="0" smtClean="0"/>
              <a:t>Материально-техническое обеспечение и оснащенность спец. кабинетов</a:t>
            </a:r>
            <a:endParaRPr lang="ru-RU" sz="3200" dirty="0"/>
          </a:p>
        </p:txBody>
      </p:sp>
      <p:pic>
        <p:nvPicPr>
          <p:cNvPr id="5" name="Picture 2"/>
          <p:cNvPicPr>
            <a:picLocks noChangeAspect="1" noChangeArrowheads="1"/>
          </p:cNvPicPr>
          <p:nvPr/>
        </p:nvPicPr>
        <p:blipFill>
          <a:blip r:embed="rId2" cstate="print"/>
          <a:srcRect l="28555" t="17513" r="3505" b="7179"/>
          <a:stretch>
            <a:fillRect/>
          </a:stretch>
        </p:blipFill>
        <p:spPr bwMode="auto">
          <a:xfrm>
            <a:off x="5255885" y="2009778"/>
            <a:ext cx="3070670" cy="19136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4"/>
          <p:cNvPicPr>
            <a:picLocks noChangeAspect="1" noChangeArrowheads="1"/>
          </p:cNvPicPr>
          <p:nvPr/>
        </p:nvPicPr>
        <p:blipFill>
          <a:blip r:embed="rId3" cstate="print"/>
          <a:srcRect l="42959" t="35384" r="22514" b="18358"/>
          <a:stretch>
            <a:fillRect/>
          </a:stretch>
        </p:blipFill>
        <p:spPr bwMode="auto">
          <a:xfrm>
            <a:off x="1259632" y="1828800"/>
            <a:ext cx="3096344" cy="20945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Заголовок 1"/>
          <p:cNvSpPr txBox="1">
            <a:spLocks/>
          </p:cNvSpPr>
          <p:nvPr/>
        </p:nvSpPr>
        <p:spPr>
          <a:xfrm>
            <a:off x="4576642" y="1268760"/>
            <a:ext cx="4429156" cy="700086"/>
          </a:xfrm>
          <a:prstGeom prst="rect">
            <a:avLst/>
          </a:prstGeom>
        </p:spPr>
        <p:txBody>
          <a:bodyPr vert="horz" lIns="45720" tIns="0" rIns="45720" bIns="0" anchor="b">
            <a:noAutofit/>
            <a:scene3d>
              <a:camera prst="orthographicFront"/>
              <a:lightRig rig="soft" dir="t">
                <a:rot lat="0" lon="0" rev="1722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mj-cs"/>
              </a:rPr>
              <a:t>Э</a:t>
            </a:r>
            <a:r>
              <a:rPr kumimoji="0" lang="ru-RU" sz="3200" b="1" i="0" u="none" strike="noStrike" kern="120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j-lt"/>
                <a:ea typeface="+mj-ea"/>
                <a:cs typeface="+mj-cs"/>
              </a:rPr>
              <a:t>ЛЕКТРОВОЗ</a:t>
            </a:r>
            <a:endParaRPr kumimoji="0" lang="ru-RU" sz="3200" b="1" i="0" u="none" strike="noStrike" kern="1200" cap="all"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endParaRPr>
          </a:p>
        </p:txBody>
      </p:sp>
      <p:sp>
        <p:nvSpPr>
          <p:cNvPr id="8" name="Заголовок 1"/>
          <p:cNvSpPr txBox="1">
            <a:spLocks/>
          </p:cNvSpPr>
          <p:nvPr/>
        </p:nvSpPr>
        <p:spPr>
          <a:xfrm>
            <a:off x="755576" y="1042448"/>
            <a:ext cx="3672408" cy="834368"/>
          </a:xfrm>
          <a:prstGeom prst="rect">
            <a:avLst/>
          </a:prstGeom>
        </p:spPr>
        <p:txBody>
          <a:bodyPr vert="horz" lIns="45720" tIns="0" rIns="45720" bIns="0" anchor="b">
            <a:noAutofit/>
            <a:scene3d>
              <a:camera prst="orthographicFront"/>
              <a:lightRig rig="soft" dir="t">
                <a:rot lat="0" lon="0" rev="1722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200" b="1" i="0" u="none" strike="noStrike" kern="120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j-lt"/>
                <a:ea typeface="+mj-ea"/>
                <a:cs typeface="+mj-cs"/>
              </a:rPr>
              <a:t>АВТОТОРМОЗА</a:t>
            </a:r>
            <a:r>
              <a:rPr kumimoji="0" lang="ru-RU" sz="32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t> </a:t>
            </a:r>
            <a:endParaRPr kumimoji="0" lang="ru-RU" sz="3200" b="1" i="0" u="none" strike="noStrike" kern="1200" cap="all"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endParaRPr>
          </a:p>
        </p:txBody>
      </p:sp>
      <p:pic>
        <p:nvPicPr>
          <p:cNvPr id="9" name="Picture 2"/>
          <p:cNvPicPr>
            <a:picLocks noChangeAspect="1" noChangeArrowheads="1"/>
          </p:cNvPicPr>
          <p:nvPr/>
        </p:nvPicPr>
        <p:blipFill>
          <a:blip r:embed="rId4" cstate="print"/>
          <a:srcRect l="36498" t="26160" r="12249" b="19143"/>
          <a:stretch>
            <a:fillRect/>
          </a:stretch>
        </p:blipFill>
        <p:spPr bwMode="auto">
          <a:xfrm>
            <a:off x="1363255" y="4413889"/>
            <a:ext cx="3064729" cy="2182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Заголовок 1"/>
          <p:cNvSpPr txBox="1">
            <a:spLocks/>
          </p:cNvSpPr>
          <p:nvPr/>
        </p:nvSpPr>
        <p:spPr>
          <a:xfrm>
            <a:off x="3359283" y="4188654"/>
            <a:ext cx="2434718" cy="192801"/>
          </a:xfrm>
          <a:prstGeom prst="rect">
            <a:avLst/>
          </a:prstGeom>
        </p:spPr>
        <p:txBody>
          <a:bodyPr vert="horz" lIns="45720" tIns="0" rIns="4572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200" b="1" i="0" u="none" strike="noStrike" kern="120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j-lt"/>
                <a:ea typeface="+mj-ea"/>
                <a:cs typeface="+mj-cs"/>
              </a:rPr>
              <a:t>ТЕПЛОВОЗ</a:t>
            </a:r>
            <a:endParaRPr kumimoji="0" lang="ru-RU" sz="3200" b="1" i="0" u="none" strike="noStrike" kern="120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j-lt"/>
              <a:ea typeface="+mj-ea"/>
              <a:cs typeface="+mj-cs"/>
            </a:endParaRPr>
          </a:p>
        </p:txBody>
      </p:sp>
      <p:pic>
        <p:nvPicPr>
          <p:cNvPr id="11" name="Picture 3"/>
          <p:cNvPicPr>
            <a:picLocks noChangeAspect="1" noChangeArrowheads="1"/>
          </p:cNvPicPr>
          <p:nvPr/>
        </p:nvPicPr>
        <p:blipFill>
          <a:blip r:embed="rId5" cstate="print"/>
          <a:srcRect l="43375" t="31640" r="19838" b="21484"/>
          <a:stretch>
            <a:fillRect/>
          </a:stretch>
        </p:blipFill>
        <p:spPr bwMode="auto">
          <a:xfrm>
            <a:off x="5004048" y="4425101"/>
            <a:ext cx="3030697" cy="21712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48658250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TotalTime>
  <Words>1090</Words>
  <Application>Microsoft Office PowerPoint</Application>
  <PresentationFormat>Экран (4:3)</PresentationFormat>
  <Paragraphs>169</Paragraphs>
  <Slides>34</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Тема Office</vt:lpstr>
      <vt:lpstr>Государственное профессиональное образовательное учреждение  «Шилкинский многопрофильный лицей»</vt:lpstr>
      <vt:lpstr>Слайд 2</vt:lpstr>
      <vt:lpstr>Слайд 3</vt:lpstr>
      <vt:lpstr>Слайд 4</vt:lpstr>
      <vt:lpstr>Когда появилась профессия «Машинист локомотива»  </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Государственное профессиональное образовательное учреждение  «Шилкинский многопрофильный лицей»</dc:title>
  <dc:creator>Надежда</dc:creator>
  <cp:lastModifiedBy>Лариса</cp:lastModifiedBy>
  <cp:revision>19</cp:revision>
  <dcterms:created xsi:type="dcterms:W3CDTF">2021-11-29T23:53:33Z</dcterms:created>
  <dcterms:modified xsi:type="dcterms:W3CDTF">2022-10-19T00:50:21Z</dcterms:modified>
</cp:coreProperties>
</file>