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6" r:id="rId3"/>
    <p:sldId id="259" r:id="rId4"/>
    <p:sldId id="275" r:id="rId5"/>
    <p:sldId id="260" r:id="rId6"/>
    <p:sldId id="261" r:id="rId7"/>
    <p:sldId id="267" r:id="rId8"/>
    <p:sldId id="270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70A"/>
    <a:srgbClr val="FFFFCC"/>
    <a:srgbClr val="79FFB6"/>
    <a:srgbClr val="CCFF33"/>
    <a:srgbClr val="FFFF99"/>
    <a:srgbClr val="C1F7F2"/>
    <a:srgbClr val="8D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234D53-067E-47CA-A660-EDCE829B1219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10540F-9D07-48FF-933F-6B036D9C1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47622" t="24560" r="25372" b="19138"/>
          <a:stretch>
            <a:fillRect/>
          </a:stretch>
        </p:blipFill>
        <p:spPr bwMode="auto">
          <a:xfrm>
            <a:off x="247056" y="2348882"/>
            <a:ext cx="2232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8" y="286744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3"/>
            <a:ext cx="7772400" cy="1152127"/>
          </a:xfrm>
        </p:spPr>
        <p:txBody>
          <a:bodyPr>
            <a:normAutofit/>
          </a:bodyPr>
          <a:lstStyle/>
          <a:p>
            <a:pPr lvl="2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и науки Забайкальского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края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72400" cy="31825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профессиональное образовательное учреждение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«Шилкинский многопрофильный лицей»</a:t>
            </a:r>
            <a:r>
              <a:rPr lang="ru-RU" b="1" dirty="0"/>
              <a:t> </a:t>
            </a:r>
            <a:endParaRPr lang="ru-RU" dirty="0"/>
          </a:p>
          <a:p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2B65F-0A37-4EB2-9EA6-D27A936F21D2}"/>
              </a:ext>
            </a:extLst>
          </p:cNvPr>
          <p:cNvSpPr/>
          <p:nvPr/>
        </p:nvSpPr>
        <p:spPr>
          <a:xfrm>
            <a:off x="3084588" y="2636912"/>
            <a:ext cx="59496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Calibri"/>
              </a:rPr>
              <a:t>Название проекта: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</a:rPr>
              <a:t>Моя профессия ЭЛЕКТРОМОНТЕР ТЯГОВОЙ ПОДСТАНЦИИ - мое будущее.</a:t>
            </a:r>
            <a:endParaRPr lang="ru-RU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+mn-lt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+mn-lt"/>
              <a:cs typeface="+mn-lt"/>
            </a:endParaRPr>
          </a:p>
          <a:p>
            <a:pPr algn="ctr"/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Автор проекта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: Макаров Андрей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+mn-lt"/>
              <a:cs typeface="+mn-lt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+mn-lt"/>
              <a:cs typeface="+mn-lt"/>
            </a:endParaRPr>
          </a:p>
          <a:p>
            <a:pPr algn="ctr"/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Руководитель проекта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Calibri"/>
              </a:rPr>
              <a:t>: мастер п/о Корчагина И.В.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463849-74BF-4533-9F77-B96FBF697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5940" r="13441" b="40724"/>
          <a:stretch/>
        </p:blipFill>
        <p:spPr>
          <a:xfrm>
            <a:off x="2152984" y="4743328"/>
            <a:ext cx="4878814" cy="196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</a:t>
            </a:r>
          </a:p>
        </p:txBody>
      </p:sp>
      <p:pic>
        <p:nvPicPr>
          <p:cNvPr id="8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2530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84" name="Rectangle 1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E2BBF38-CF0F-4C82-8899-71025B5AA825}"/>
              </a:ext>
            </a:extLst>
          </p:cNvPr>
          <p:cNvSpPr/>
          <p:nvPr/>
        </p:nvSpPr>
        <p:spPr>
          <a:xfrm>
            <a:off x="1157376" y="620688"/>
            <a:ext cx="7344816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Почетно это званье - энергетик,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счастлив тот, кто эту честь познал.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здравствует ученый тот генетик,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ген моей профессии создал!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izcontract.ru/upload/iblock/26e/91jgdbgbd5smg8cfuucifl49ap17jdx1/chem_otlichayutsya_lazy_ot_kogtey.jpeg">
            <a:extLst>
              <a:ext uri="{FF2B5EF4-FFF2-40B4-BE49-F238E27FC236}">
                <a16:creationId xmlns:a16="http://schemas.microsoft.com/office/drawing/2014/main" xmlns="" id="{E641D3B4-F326-481F-B98B-F6D8A687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9190"/>
            <a:ext cx="4482164" cy="2986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p/AF1QipPRLkLOwzrYpnZxQ5Kf4gVoQp1Endqc9l9GUKSH=s1280-p-no-v1">
            <a:extLst>
              <a:ext uri="{FF2B5EF4-FFF2-40B4-BE49-F238E27FC236}">
                <a16:creationId xmlns:a16="http://schemas.microsoft.com/office/drawing/2014/main" xmlns="" id="{64EB71C4-7E72-41EC-BFB1-CC586AD3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0" y="3579190"/>
            <a:ext cx="2285078" cy="2285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7" descr="https://apf.mail.ru/cgi-bin/readmsg?id=15807935440455180421;0;1&amp;exif=1&amp;full=1&amp;x-email=alie_6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apf.mail.ru/cgi-bin/readmsg?id=15807935440455180421;0;1&amp;exif=1&amp;full=1&amp;x-email=alie_6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apf.mail.ru/cgi-bin/readmsg?id=15807935440455180421;0;1&amp;exif=1&amp;full=1&amp;x-email=alie_6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339" y="274638"/>
            <a:ext cx="686435" cy="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2530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F66C568-6079-44E5-8764-D262036DB1B0}"/>
              </a:ext>
            </a:extLst>
          </p:cNvPr>
          <p:cNvSpPr/>
          <p:nvPr/>
        </p:nvSpPr>
        <p:spPr>
          <a:xfrm>
            <a:off x="1896638" y="202726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/>
              </a:rPr>
              <a:t>СОДЕРЖАНИЕ И УСЛОВИЯ ТРУДА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2BA01A2-12E8-4164-BD09-EE91B69A9476}"/>
              </a:ext>
            </a:extLst>
          </p:cNvPr>
          <p:cNvSpPr/>
          <p:nvPr/>
        </p:nvSpPr>
        <p:spPr>
          <a:xfrm>
            <a:off x="1157376" y="644587"/>
            <a:ext cx="7452426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Дистанция энергоснабжения- сложное хозяйство. Из всех хозяйств на железной дороге только люди нашей профессии работают в трех критериях опасности: под высоким напряжением, при движении поездов и на высоте.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FF33482-A0E1-42A1-A97E-EBF54F1C231E}"/>
              </a:ext>
            </a:extLst>
          </p:cNvPr>
          <p:cNvSpPr/>
          <p:nvPr/>
        </p:nvSpPr>
        <p:spPr>
          <a:xfrm>
            <a:off x="107504" y="1962247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вида профессиональной деятельности.</a:t>
            </a:r>
            <a:endParaRPr lang="ru-RU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и ремонт оборудования железнодорожных тяговых подстанций и трансформаторных подстанций, линейных устройств системы тягового электроснабжения.</a:t>
            </a:r>
            <a:endParaRPr lang="ru-RU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 профессиональной деятельности.</a:t>
            </a:r>
            <a:endParaRPr lang="ru-RU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технического обслуживания и ремонта оборудования железнодорожных тяговых подстанций и трансформаторных подстанций, линейных устройств системы тягового электроснабжения </a:t>
            </a:r>
            <a:r>
              <a:rPr lang="ru-RU" sz="20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бесперебойного электроснабжения контактной сети, линий автоблокировки и других потребителей, получающих питание от тяговых подстанций железнодорожного транспорта.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3" descr="Изображение выглядит как небо, внешний, наружный объект, д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7175A4C4-034C-4E55-900F-3DABEB2C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13" y="2552307"/>
            <a:ext cx="1853283" cy="246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6654" y="2754472"/>
            <a:ext cx="2636365" cy="3278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Места прохождения практик: </a:t>
            </a:r>
          </a:p>
          <a:p>
            <a:pPr marL="285750" indent="-285750" algn="ctr">
              <a:buFontTx/>
              <a:buChar char="-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Шилкинская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дистанция энергоснабжения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Дистанция энергоснабжения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Сковородино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22495" y="1200472"/>
            <a:ext cx="2492350" cy="12283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базе основного общего образования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5064" y="1052736"/>
            <a:ext cx="256087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10 месяцев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097867" y="2754834"/>
            <a:ext cx="2885403" cy="168227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Электромонтёр тяговой подстанции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54" y="214734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B2BC44A-1385-4C37-8C5C-DEADC75DB23E}"/>
              </a:ext>
            </a:extLst>
          </p:cNvPr>
          <p:cNvSpPr/>
          <p:nvPr/>
        </p:nvSpPr>
        <p:spPr>
          <a:xfrm>
            <a:off x="928662" y="101574"/>
            <a:ext cx="792961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ПОЛУЧЕНИЯ ПРОФЕССИИ  В ГПОУ «ШИЛКИНСКИЙ МНОГОПРОФИЛЬНЫЙ ЛИЦЕЙ»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72198" y="3429000"/>
            <a:ext cx="2571768" cy="2520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Квалификации: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Электромонтёр тяговой подстанции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электромонтёр контактной сети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2" name="AutoShape 2" descr="D:\Desktop\%D0%9D%D0%BE%D0%B2%D0%B0%D1%8F %D0%BF%D0%B0%D0%BF%D0%BA%D0%B0 (3)\16708099266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D:\Desktop\%D0%9D%D0%BE%D0%B2%D0%B0%D1%8F %D0%BF%D0%B0%D0%BF%D0%BA%D0%B0 (3)\16708099267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1ноября </a:t>
            </a:r>
            <a:r>
              <a:rPr lang="ru-RU" sz="2000" dirty="0"/>
              <a:t>2022 года в </a:t>
            </a:r>
            <a:r>
              <a:rPr lang="ru-RU" sz="2000" dirty="0" err="1"/>
              <a:t>Шилкинском</a:t>
            </a:r>
            <a:r>
              <a:rPr lang="ru-RU" sz="2000" dirty="0"/>
              <a:t> многопрофильном лицее в рамках  федерального проекта «Молодые профессионалы» национального проекта «Образование» открыты современные мастерские по компетенциям «Управление локомотивом» и  «Обслуживание железнодорожных тяговых подстанций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Новое  современное оборудование – серьезная база в подготовке будущих  квалифицированных кадров, в том числе – электромонтеров тяговой подстанции.</a:t>
            </a:r>
            <a:endParaRPr lang="ru-RU" sz="2000" dirty="0"/>
          </a:p>
        </p:txBody>
      </p:sp>
      <p:pic>
        <p:nvPicPr>
          <p:cNvPr id="4" name="Picture 3" descr="D:\Desktop\Новая папка (3)\1670809926699.jpg"/>
          <p:cNvPicPr>
            <a:picLocks noChangeAspect="1" noChangeArrowheads="1"/>
          </p:cNvPicPr>
          <p:nvPr/>
        </p:nvPicPr>
        <p:blipFill>
          <a:blip r:embed="rId2"/>
          <a:srcRect t="11146" b="43343"/>
          <a:stretch>
            <a:fillRect/>
          </a:stretch>
        </p:blipFill>
        <p:spPr bwMode="auto">
          <a:xfrm>
            <a:off x="35833" y="3860926"/>
            <a:ext cx="2876787" cy="174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D:\Desktop\Новая папка (3)\1670809926694.jpg"/>
          <p:cNvPicPr>
            <a:picLocks noChangeAspect="1" noChangeArrowheads="1"/>
          </p:cNvPicPr>
          <p:nvPr/>
        </p:nvPicPr>
        <p:blipFill>
          <a:blip r:embed="rId3"/>
          <a:srcRect l="23908" b="31424"/>
          <a:stretch>
            <a:fillRect/>
          </a:stretch>
        </p:blipFill>
        <p:spPr bwMode="auto">
          <a:xfrm>
            <a:off x="3071802" y="3214686"/>
            <a:ext cx="285362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:\Desktop\Новая папка (3)\1670809926701.jpg"/>
          <p:cNvPicPr>
            <a:picLocks noChangeAspect="1" noChangeArrowheads="1"/>
          </p:cNvPicPr>
          <p:nvPr/>
        </p:nvPicPr>
        <p:blipFill>
          <a:blip r:embed="rId4"/>
          <a:srcRect t="17168" b="7295"/>
          <a:stretch>
            <a:fillRect/>
          </a:stretch>
        </p:blipFill>
        <p:spPr bwMode="auto">
          <a:xfrm>
            <a:off x="6244258" y="4005064"/>
            <a:ext cx="290021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7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3694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E584815-4187-4D97-86F9-4786788A5A60}"/>
              </a:ext>
            </a:extLst>
          </p:cNvPr>
          <p:cNvSpPr/>
          <p:nvPr/>
        </p:nvSpPr>
        <p:spPr>
          <a:xfrm>
            <a:off x="1142976" y="357166"/>
            <a:ext cx="7715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ПЕРСПЕКТИВЫ РАЗВИТИЯ СЕБЯ В ПРОФЕССИИ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2FD24667-1E06-467F-8B06-82875FDD8F07}"/>
              </a:ext>
            </a:extLst>
          </p:cNvPr>
          <p:cNvSpPr/>
          <p:nvPr/>
        </p:nvSpPr>
        <p:spPr>
          <a:xfrm>
            <a:off x="763258" y="1338585"/>
            <a:ext cx="360040" cy="10081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78D9673-6645-4C0E-9DCD-0D31E66E61AE}"/>
              </a:ext>
            </a:extLst>
          </p:cNvPr>
          <p:cNvSpPr/>
          <p:nvPr/>
        </p:nvSpPr>
        <p:spPr>
          <a:xfrm>
            <a:off x="1157376" y="1375133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 окончания Лицея поступление по целевому договору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ЗабИЖТ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56B35808-6F72-4132-B575-16C27C71EAF8}"/>
              </a:ext>
            </a:extLst>
          </p:cNvPr>
          <p:cNvSpPr/>
          <p:nvPr/>
        </p:nvSpPr>
        <p:spPr>
          <a:xfrm>
            <a:off x="763258" y="2605553"/>
            <a:ext cx="360040" cy="10081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250C322-2ED3-4FC1-952D-117C793EB285}"/>
              </a:ext>
            </a:extLst>
          </p:cNvPr>
          <p:cNvSpPr/>
          <p:nvPr/>
        </p:nvSpPr>
        <p:spPr>
          <a:xfrm>
            <a:off x="1230802" y="2907107"/>
            <a:ext cx="5087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Работа 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Шилкинском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Энергоучастке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7A6B7D9-034E-4FA3-84B2-8ED795AAC0D4}"/>
              </a:ext>
            </a:extLst>
          </p:cNvPr>
          <p:cNvSpPr/>
          <p:nvPr/>
        </p:nvSpPr>
        <p:spPr>
          <a:xfrm>
            <a:off x="1230802" y="4191911"/>
            <a:ext cx="5214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Совершенствование и карьерный рост</a:t>
            </a:r>
            <a:endParaRPr lang="ru-RU" sz="2400" dirty="0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2F425955-C6DE-4ECC-8BAC-29B0ECBE47CC}"/>
              </a:ext>
            </a:extLst>
          </p:cNvPr>
          <p:cNvSpPr/>
          <p:nvPr/>
        </p:nvSpPr>
        <p:spPr>
          <a:xfrm>
            <a:off x="763258" y="3872521"/>
            <a:ext cx="360040" cy="10081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FC68136F-9998-4062-8FFD-3190F7EE06AC}"/>
              </a:ext>
            </a:extLst>
          </p:cNvPr>
          <p:cNvSpPr/>
          <p:nvPr/>
        </p:nvSpPr>
        <p:spPr>
          <a:xfrm>
            <a:off x="763258" y="5139489"/>
            <a:ext cx="360040" cy="100811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E46A5BB-05B8-447A-AE98-EB03CD39070A}"/>
              </a:ext>
            </a:extLst>
          </p:cNvPr>
          <p:cNvSpPr/>
          <p:nvPr/>
        </p:nvSpPr>
        <p:spPr>
          <a:xfrm>
            <a:off x="1123298" y="5466639"/>
            <a:ext cx="596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Стать наставником для обучающихся Лицея</a:t>
            </a:r>
            <a:endParaRPr lang="ru-RU" sz="24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FB17589-3FE9-40F0-B875-97CCB6460D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744" y="2088433"/>
            <a:ext cx="2180952" cy="286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3" grpId="0" animBg="1"/>
      <p:bldP spid="11" grpId="0"/>
      <p:bldP spid="12" grpId="0"/>
      <p:bldP spid="26" grpId="0" animBg="1"/>
      <p:bldP spid="2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2530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F54A45D-216A-42DD-A161-BC365EDD814D}"/>
              </a:ext>
            </a:extLst>
          </p:cNvPr>
          <p:cNvSpPr/>
          <p:nvPr/>
        </p:nvSpPr>
        <p:spPr>
          <a:xfrm>
            <a:off x="1535665" y="295470"/>
            <a:ext cx="59957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Участие и победа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конкурсе «Своя идея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декабря 2022 г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Рисунок 9" descr="Изображение выглядит как текст, человек, внутренний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AA06847-5FD7-4723-A27B-72EEC0937B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42918"/>
            <a:ext cx="1954640" cy="259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0" name="AutoShape 2" descr="C:\Users\%D0%9F%D0%A3-16\Downloads\16708100251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ПУ-16\Downloads\16708100251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621466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2" descr="Изображение выглядит как текст, человек, сто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75BB3983-5D2A-4A0E-85EA-CF72F0D67DB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5479"/>
          <a:stretch>
            <a:fillRect/>
          </a:stretch>
        </p:blipFill>
        <p:spPr>
          <a:xfrm>
            <a:off x="5786446" y="3714752"/>
            <a:ext cx="312060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032250" y="2889250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DF" r:id="rId3" imgW="1080000" imgH="1080000" progId="">
                  <p:embed/>
                </p:oleObj>
              </mc:Choice>
              <mc:Fallback>
                <p:oleObj name="PDF" r:id="rId3" imgW="1080000" imgH="10800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889250"/>
                        <a:ext cx="10795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 descr="https://i.pinimg.com/originals/98/ce/cd/98cecd197bf8f00d277393dddb10cac0.jpg">
            <a:extLst>
              <a:ext uri="{FF2B5EF4-FFF2-40B4-BE49-F238E27FC236}">
                <a16:creationId xmlns:a16="http://schemas.microsoft.com/office/drawing/2014/main" xmlns="" id="{3C1C2FCB-37A5-453B-AE08-EB7BE147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30" y="3071810"/>
            <a:ext cx="1356970" cy="135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768" y="225459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D0FAE61-02F0-4FDE-A35A-8EE189341056}"/>
              </a:ext>
            </a:extLst>
          </p:cNvPr>
          <p:cNvSpPr/>
          <p:nvPr/>
        </p:nvSpPr>
        <p:spPr>
          <a:xfrm>
            <a:off x="1367136" y="32892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ЭЛЕКТРОМОНТЕР ТЯГОВЫХ ПОДСТАНЦИЙ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1071546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Работники хозяйства электрификации энергообеспечения – «энергетики», а те, кто занят на обслуживании и ремонте контактной сети –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контактники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Вместе они обеспечивают все объекты и подразделения железных дорог, чтобы электровозы могли везти грузовые и пассажирские поезда.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Электроэнергия для современных железных дорог – все равно, что кровь для живого организма.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Работники отрасли должны быть технически грамотными, хорошо знать физику, электротехнику, математику.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Уметь читать строительные и конструктивные чертежи, электрические схемы.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Контактники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должны уметь  работать с такелажными механизмами и агрегатами, разбираться в основных свойствах черных и цветных металлов, свойствах грунта, типах фундаментов, видах опор и подвесок, марках проводов и изоляционных материалов. Уметь работать с приборами диагностики.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5170579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ru-RU" sz="1800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Электрификация Забайкальской железной дороги 1971-1994гг.</a:t>
            </a:r>
            <a:endParaRPr lang="ru-RU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Особенности: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едостаток электроэнергии;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уровый климат;</a:t>
            </a:r>
          </a:p>
          <a:p>
            <a:pPr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частки вечной мерзлоты, крутые откосы и болотистые места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Решения: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-использование опыта эксплуатации самой железной дороги и строительства Байкало-Амурской магистрали;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Новые типовые и индивидуальные решения;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предложения науки на уровне мировых стандартов.</a:t>
            </a:r>
          </a:p>
          <a:p>
            <a:pPr marL="109728" indent="0" algn="ctr"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2020-ые…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Высокие технологии приходят в энергетику.</a:t>
            </a:r>
          </a:p>
          <a:p>
            <a:pPr marL="109728" indent="0">
              <a:buNone/>
            </a:pPr>
            <a:r>
              <a:rPr lang="ru-RU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«Умные сети»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масштабное и перспективное направление современной энергетики, соединяющее возможности информационных технологий с силовой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электротехникой. Энергосистемы нового поколения сделают «интеллектуальными» генерацию, передачу и распределение электрической энергии, насытят электросети современными средствами диагностики и электронными системами управления.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ИСТОРИЯ И БУДУЩЕЕ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0101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53770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43000 км.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протяженность электрифицированных российских магистралей (из них на переменном токе – порядка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25000 км.).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электрофицированные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участки приходится 85 % от общего объема перевозок.</a:t>
            </a:r>
          </a:p>
          <a:p>
            <a:pPr marL="109728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жегодно энергетики обновляют порядка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150 км. контактной сети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проводят реконструкцию одной-двух тяговых подстанций.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Хозяйство электроснабжения железной дороги – это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1423 тяговых подстанции,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159 дистанций электроснабжения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997 районов контактной сети,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развернутая длина которой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120, 820 </a:t>
            </a:r>
            <a:r>
              <a:rPr lang="ru-RU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тыс.км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энергообеспечении инфраструктуры железных дорог задействованы 57 тыс. трансформаторных подстанций, питаемых от144 тыс. км. высоковольтных и 52 тыс. низковольтных сетей.</a:t>
            </a:r>
          </a:p>
          <a:p>
            <a:pPr marL="109728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Порядка 6 % производимой в стране электроэнергии (40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млд.кВТ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/ч. в год идет на нужды железной дороги.</a:t>
            </a: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35000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высококвалифицированных кадров работает в электроэнергетическом хозяйстве страны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ru-RU" sz="1800" dirty="0"/>
          </a:p>
          <a:p>
            <a:pPr marL="109728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 И ФАКТЫ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977864" cy="10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6624735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2261</TotalTime>
  <Words>665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 Black</vt:lpstr>
      <vt:lpstr>Calibri</vt:lpstr>
      <vt:lpstr>Lucida Sans Unicode</vt:lpstr>
      <vt:lpstr>Segoe UI Black</vt:lpstr>
      <vt:lpstr>Times New Roman</vt:lpstr>
      <vt:lpstr>Verdana</vt:lpstr>
      <vt:lpstr>Wingdings 2</vt:lpstr>
      <vt:lpstr>Wingdings 3</vt:lpstr>
      <vt:lpstr>Открытая</vt:lpstr>
      <vt:lpstr>PDF</vt:lpstr>
      <vt:lpstr>Министерство образования и науки Забайкальского края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И БУДУЩЕЕ</vt:lpstr>
      <vt:lpstr>ЦИФРЫ И ФАКТЫ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2019</dc:title>
  <dc:creator>Image&amp;Matros ®</dc:creator>
  <cp:lastModifiedBy>Учитель</cp:lastModifiedBy>
  <cp:revision>200</cp:revision>
  <dcterms:created xsi:type="dcterms:W3CDTF">2020-02-03T01:37:16Z</dcterms:created>
  <dcterms:modified xsi:type="dcterms:W3CDTF">2022-12-12T08:00:33Z</dcterms:modified>
</cp:coreProperties>
</file>