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5" r:id="rId2"/>
    <p:sldId id="266" r:id="rId3"/>
    <p:sldId id="259" r:id="rId4"/>
    <p:sldId id="275" r:id="rId5"/>
    <p:sldId id="260" r:id="rId6"/>
    <p:sldId id="261" r:id="rId7"/>
    <p:sldId id="267" r:id="rId8"/>
    <p:sldId id="270" r:id="rId9"/>
    <p:sldId id="273" r:id="rId10"/>
    <p:sldId id="27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270A"/>
    <a:srgbClr val="FFFFCC"/>
    <a:srgbClr val="79FFB6"/>
    <a:srgbClr val="CCFF33"/>
    <a:srgbClr val="FFFF99"/>
    <a:srgbClr val="C1F7F2"/>
    <a:srgbClr val="8DD2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234D53-067E-47CA-A660-EDCE829B1219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4D53-067E-47CA-A660-EDCE829B1219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4D53-067E-47CA-A660-EDCE829B1219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4D53-067E-47CA-A660-EDCE829B1219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4D53-067E-47CA-A660-EDCE829B1219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4D53-067E-47CA-A660-EDCE829B1219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4D53-067E-47CA-A660-EDCE829B1219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4D53-067E-47CA-A660-EDCE829B1219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4D53-067E-47CA-A660-EDCE829B1219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70234D53-067E-47CA-A660-EDCE829B1219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234D53-067E-47CA-A660-EDCE829B1219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0234D53-067E-47CA-A660-EDCE829B1219}" type="datetimeFigureOut">
              <a:rPr lang="ru-RU" smtClean="0"/>
              <a:pPr/>
              <a:t>12.12.2022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710540F-9D07-48FF-933F-6B036D9C17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 cstate="print"/>
          <a:srcRect l="47622" t="24560" r="25372" b="19138"/>
          <a:stretch>
            <a:fillRect/>
          </a:stretch>
        </p:blipFill>
        <p:spPr bwMode="auto">
          <a:xfrm>
            <a:off x="247056" y="2348882"/>
            <a:ext cx="223224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288" y="286744"/>
            <a:ext cx="977864" cy="105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3"/>
            <a:ext cx="7772400" cy="1152127"/>
          </a:xfrm>
        </p:spPr>
        <p:txBody>
          <a:bodyPr>
            <a:normAutofit/>
          </a:bodyPr>
          <a:lstStyle/>
          <a:p>
            <a:pPr lvl="2"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Министерство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образования и науки Забайкальского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края </a:t>
            </a:r>
            <a:b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124744"/>
            <a:ext cx="7772400" cy="318251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Государственное профессиональное образовательное учреждение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«Шилкинский многопрофильный лицей»</a:t>
            </a:r>
            <a:r>
              <a:rPr lang="ru-RU" b="1" dirty="0"/>
              <a:t> </a:t>
            </a:r>
            <a:endParaRPr lang="ru-RU" dirty="0"/>
          </a:p>
          <a:p>
            <a:endParaRPr lang="ru-RU" sz="1800" u="sng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u="sng" dirty="0">
              <a:latin typeface="Times New Roman" pitchFamily="18" charset="0"/>
              <a:cs typeface="Times New Roman" pitchFamily="18" charset="0"/>
            </a:endParaRPr>
          </a:p>
          <a:p>
            <a:endParaRPr lang="ru-RU" sz="1800" u="sng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16632"/>
            <a:ext cx="8928992" cy="662473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0C2B65F-0A37-4EB2-9EA6-D27A936F21D2}"/>
              </a:ext>
            </a:extLst>
          </p:cNvPr>
          <p:cNvSpPr/>
          <p:nvPr/>
        </p:nvSpPr>
        <p:spPr>
          <a:xfrm>
            <a:off x="3084588" y="2636912"/>
            <a:ext cx="59496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Calibri"/>
              </a:rPr>
              <a:t>Название проекта: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/>
              </a:rPr>
              <a:t>Моя профессия ЭЛЕКТРОМОНТЕР ТЯГОВОЙ ПОДСТАНЦИИ - мое будущее.</a:t>
            </a:r>
            <a:endParaRPr lang="ru-RU" b="1" dirty="0">
              <a:solidFill>
                <a:srgbClr val="C00000"/>
              </a:solidFill>
              <a:latin typeface="Segoe UI Black" panose="020B0A02040204020203" pitchFamily="34" charset="0"/>
              <a:ea typeface="Segoe UI Black" panose="020B0A02040204020203" pitchFamily="34" charset="0"/>
              <a:cs typeface="+mn-lt"/>
            </a:endParaRPr>
          </a:p>
          <a:p>
            <a:pPr algn="ctr"/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ea typeface="+mn-lt"/>
              <a:cs typeface="+mn-lt"/>
            </a:endParaRPr>
          </a:p>
          <a:p>
            <a:pPr algn="ctr"/>
            <a:r>
              <a:rPr lang="ru-RU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Calibri"/>
              </a:rPr>
              <a:t>Автор проекта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Calibri"/>
              </a:rPr>
              <a:t>: Макаров Андрей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ea typeface="+mn-lt"/>
              <a:cs typeface="+mn-lt"/>
            </a:endParaRPr>
          </a:p>
          <a:p>
            <a:pPr algn="ctr"/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ea typeface="+mn-lt"/>
              <a:cs typeface="+mn-lt"/>
            </a:endParaRPr>
          </a:p>
          <a:p>
            <a:pPr algn="ctr"/>
            <a:r>
              <a:rPr lang="ru-RU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Calibri"/>
              </a:rPr>
              <a:t>Руководитель проекта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cs typeface="Calibri"/>
              </a:rPr>
              <a:t>: мастер п/о Корчагина И.В.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/>
              <a:cs typeface="Times New Roman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E463849-74BF-4533-9F77-B96FBF697B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4" t="5940" r="13441" b="40724"/>
          <a:stretch/>
        </p:blipFill>
        <p:spPr>
          <a:xfrm>
            <a:off x="2152984" y="4743328"/>
            <a:ext cx="4878814" cy="1966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                 </a:t>
            </a:r>
          </a:p>
        </p:txBody>
      </p:sp>
      <p:pic>
        <p:nvPicPr>
          <p:cNvPr id="80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2530"/>
            <a:ext cx="977864" cy="105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684" name="Rectangle 18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E2BBF38-CF0F-4C82-8899-71025B5AA825}"/>
              </a:ext>
            </a:extLst>
          </p:cNvPr>
          <p:cNvSpPr/>
          <p:nvPr/>
        </p:nvSpPr>
        <p:spPr>
          <a:xfrm>
            <a:off x="1157376" y="620688"/>
            <a:ext cx="7344816" cy="2958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Почетно это званье - энергетик,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счастлив тот, кто эту честь познал. 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здравствует ученый тот генетик,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ген моей профессии создал!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sizcontract.ru/upload/iblock/26e/91jgdbgbd5smg8cfuucifl49ap17jdx1/chem_otlichayutsya_lazy_ot_kogtey.jpeg">
            <a:extLst>
              <a:ext uri="{FF2B5EF4-FFF2-40B4-BE49-F238E27FC236}">
                <a16:creationId xmlns:a16="http://schemas.microsoft.com/office/drawing/2014/main" xmlns="" id="{E641D3B4-F326-481F-B98B-F6D8A6877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579190"/>
            <a:ext cx="4482164" cy="29862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lh3.googleusercontent.com/p/AF1QipPRLkLOwzrYpnZxQ5Kf4gVoQp1Endqc9l9GUKSH=s1280-p-no-v1">
            <a:extLst>
              <a:ext uri="{FF2B5EF4-FFF2-40B4-BE49-F238E27FC236}">
                <a16:creationId xmlns:a16="http://schemas.microsoft.com/office/drawing/2014/main" xmlns="" id="{64EB71C4-7E72-41EC-BFB1-CC586AD30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90" y="3579190"/>
            <a:ext cx="2285078" cy="22850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AutoShape 7" descr="https://apf.mail.ru/cgi-bin/readmsg?id=15807935440455180421;0;1&amp;exif=1&amp;full=1&amp;x-email=alie_6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7" name="AutoShape 9" descr="https://apf.mail.ru/cgi-bin/readmsg?id=15807935440455180421;0;1&amp;exif=1&amp;full=1&amp;x-email=alie_6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9" name="AutoShape 11" descr="https://apf.mail.ru/cgi-bin/readmsg?id=15807935440455180421;0;1&amp;exif=1&amp;full=1&amp;x-email=alie_65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339" y="274638"/>
            <a:ext cx="686435" cy="739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107504" y="116632"/>
            <a:ext cx="8928992" cy="662473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                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2530"/>
            <a:ext cx="977864" cy="105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8F66C568-6079-44E5-8764-D262036DB1B0}"/>
              </a:ext>
            </a:extLst>
          </p:cNvPr>
          <p:cNvSpPr/>
          <p:nvPr/>
        </p:nvSpPr>
        <p:spPr>
          <a:xfrm>
            <a:off x="1896638" y="202726"/>
            <a:ext cx="6091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Arial Black" panose="020B0A04020102020204" pitchFamily="34" charset="0"/>
                <a:cs typeface="Times New Roman"/>
              </a:rPr>
              <a:t>СОДЕРЖАНИЕ И УСЛОВИЯ ТРУДА</a:t>
            </a:r>
            <a:endParaRPr lang="ru-RU" sz="2400" dirty="0">
              <a:solidFill>
                <a:schemeClr val="bg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D2BA01A2-12E8-4164-BD09-EE91B69A9476}"/>
              </a:ext>
            </a:extLst>
          </p:cNvPr>
          <p:cNvSpPr/>
          <p:nvPr/>
        </p:nvSpPr>
        <p:spPr>
          <a:xfrm>
            <a:off x="1157376" y="644587"/>
            <a:ext cx="7452426" cy="148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Дистанция энергоснабжения- сложное хозяйство. Из всех хозяйств на железной дороге только люди нашей профессии работают в трех критериях опасности: под высоким напряжением, при движении поездов и на высоте.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3FF33482-A0E1-42A1-A97E-EBF54F1C231E}"/>
              </a:ext>
            </a:extLst>
          </p:cNvPr>
          <p:cNvSpPr/>
          <p:nvPr/>
        </p:nvSpPr>
        <p:spPr>
          <a:xfrm>
            <a:off x="107504" y="1962247"/>
            <a:ext cx="734481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Наименование вида профессиональной деятельности.</a:t>
            </a:r>
            <a:endParaRPr lang="ru-RU" sz="20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Техническое обслуживание и ремонт оборудования железнодорожных тяговых подстанций и трансформаторных подстанций, линейных устройств системы тягового электроснабжения.</a:t>
            </a:r>
            <a:endParaRPr lang="ru-RU" sz="20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Основная цель профессиональной деятельности.</a:t>
            </a:r>
            <a:endParaRPr lang="ru-RU" sz="20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Выполнение технического обслуживания и ремонта оборудования железнодорожных тяговых подстанций и трансформаторных подстанций, линейных устройств системы тягового электроснабжения </a:t>
            </a:r>
            <a:r>
              <a:rPr lang="ru-RU" sz="2000" kern="1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бесперебойного электроснабжения контактной сети, линий автоблокировки и других потребителей, получающих питание от тяговых подстанций железнодорожного транспорта.</a:t>
            </a:r>
            <a:endParaRPr lang="ru-RU" sz="20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3" descr="Изображение выглядит как небо, внешний, наружный объект, день&#10;&#10;Автоматически созданное описание">
            <a:extLst>
              <a:ext uri="{FF2B5EF4-FFF2-40B4-BE49-F238E27FC236}">
                <a16:creationId xmlns:a16="http://schemas.microsoft.com/office/drawing/2014/main" xmlns="" id="{7175A4C4-034C-4E55-900F-3DABEB2CF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3213" y="2552307"/>
            <a:ext cx="1853283" cy="2468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200" dirty="0"/>
          </a:p>
          <a:p>
            <a:pPr>
              <a:buNone/>
            </a:pPr>
            <a:endParaRPr lang="ru-RU" sz="1200" dirty="0"/>
          </a:p>
          <a:p>
            <a:pPr>
              <a:buNone/>
            </a:pPr>
            <a:endParaRPr lang="ru-RU" sz="1200" dirty="0"/>
          </a:p>
          <a:p>
            <a:pPr>
              <a:buNone/>
            </a:pPr>
            <a:endParaRPr lang="ru-RU" sz="1200" dirty="0"/>
          </a:p>
          <a:p>
            <a:pPr>
              <a:buNone/>
            </a:pPr>
            <a:endParaRPr lang="ru-RU" sz="1200" dirty="0"/>
          </a:p>
          <a:p>
            <a:pPr>
              <a:buNone/>
            </a:pPr>
            <a:endParaRPr lang="ru-RU" sz="1200" dirty="0"/>
          </a:p>
          <a:p>
            <a:pPr>
              <a:buNone/>
            </a:pPr>
            <a:endParaRPr lang="ru-RU" sz="1200" dirty="0"/>
          </a:p>
          <a:p>
            <a:pPr>
              <a:buNone/>
            </a:pPr>
            <a:endParaRPr lang="ru-RU" sz="1200" dirty="0"/>
          </a:p>
          <a:p>
            <a:pPr>
              <a:buNone/>
            </a:pPr>
            <a:endParaRPr lang="ru-RU" sz="1200" dirty="0"/>
          </a:p>
          <a:p>
            <a:pPr>
              <a:buNone/>
            </a:pPr>
            <a:endParaRPr lang="ru-RU" sz="1200" dirty="0"/>
          </a:p>
          <a:p>
            <a:pPr>
              <a:buNone/>
            </a:pPr>
            <a:endParaRPr lang="ru-RU" sz="1200" dirty="0"/>
          </a:p>
          <a:p>
            <a:pPr>
              <a:buNone/>
            </a:pPr>
            <a:endParaRPr lang="ru-RU" sz="1200" dirty="0"/>
          </a:p>
          <a:p>
            <a:pPr>
              <a:buNone/>
            </a:pPr>
            <a:endParaRPr lang="ru-RU" sz="1200" b="1" dirty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6654" y="2754472"/>
            <a:ext cx="2636365" cy="32784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Места прохождения практик: </a:t>
            </a:r>
          </a:p>
          <a:p>
            <a:pPr marL="285750" indent="-285750" algn="ctr">
              <a:buFontTx/>
              <a:buChar char="-"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Шилкинская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дистанция энергоснабжения</a:t>
            </a:r>
          </a:p>
          <a:p>
            <a:pPr marL="285750" indent="-285750" algn="ctr">
              <a:buFontTx/>
              <a:buChar char="-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Дистанция энергоснабжения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Сковородино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22495" y="1200472"/>
            <a:ext cx="2492350" cy="12283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на базе основного общего образования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35064" y="1052736"/>
            <a:ext cx="2560872" cy="86409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года 10 месяцев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097867" y="2754834"/>
            <a:ext cx="2885403" cy="1682278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Электромонтёр тяговой подстанции </a:t>
            </a:r>
          </a:p>
        </p:txBody>
      </p:sp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854" y="214734"/>
            <a:ext cx="977864" cy="105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07504" y="116632"/>
            <a:ext cx="8928992" cy="662473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                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B2BC44A-1385-4C37-8C5C-DEADC75DB23E}"/>
              </a:ext>
            </a:extLst>
          </p:cNvPr>
          <p:cNvSpPr/>
          <p:nvPr/>
        </p:nvSpPr>
        <p:spPr>
          <a:xfrm>
            <a:off x="928662" y="101574"/>
            <a:ext cx="7929619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УСЛОВИЯ ПОЛУЧЕНИЯ ПРОФЕССИИ  В ГПОУ «ШИЛКИНСКИЙ МНОГОПРОФИЛЬНЫЙ ЛИЦЕЙ»</a:t>
            </a:r>
            <a:endParaRPr lang="ru-RU" sz="2400" b="1" dirty="0">
              <a:solidFill>
                <a:schemeClr val="bg2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72198" y="3429000"/>
            <a:ext cx="2571768" cy="25202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Квалификации:</a:t>
            </a:r>
          </a:p>
          <a:p>
            <a:pPr algn="ctr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Электромонтёр тяговой подстанции</a:t>
            </a:r>
          </a:p>
          <a:p>
            <a:pPr algn="ctr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электромонтёр контактной сети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2" name="AutoShape 2" descr="D:\Desktop\%D0%9D%D0%BE%D0%B2%D0%B0%D1%8F %D0%BF%D0%B0%D0%BF%D0%BA%D0%B0 (3)\167080992669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5" name="AutoShape 5" descr="D:\Desktop\%D0%9D%D0%BE%D0%B2%D0%B0%D1%8F %D0%BF%D0%B0%D0%BF%D0%BA%D0%B0 (3)\16708099267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3" grpId="0" animBg="1"/>
      <p:bldP spid="11" grpId="0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74664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1ноября </a:t>
            </a:r>
            <a:r>
              <a:rPr lang="ru-RU" sz="2000" dirty="0"/>
              <a:t>2022 года в </a:t>
            </a:r>
            <a:r>
              <a:rPr lang="ru-RU" sz="2000" dirty="0" err="1"/>
              <a:t>Шилкинском</a:t>
            </a:r>
            <a:r>
              <a:rPr lang="ru-RU" sz="2000" dirty="0"/>
              <a:t> многопрофильном лицее в рамках  федерального проекта «Молодые профессионалы» национального проекта «Образование» открыты современные мастерские по компетенциям «Управление локомотивом» и  «Обслуживание железнодорожных тяговых подстанций</a:t>
            </a:r>
            <a:r>
              <a:rPr lang="ru-RU" sz="2000" dirty="0" smtClean="0"/>
              <a:t>».</a:t>
            </a:r>
          </a:p>
          <a:p>
            <a:r>
              <a:rPr lang="ru-RU" sz="2000" dirty="0" smtClean="0"/>
              <a:t>Новое  современное оборудование – серьезная база в подготовке будущих  квалифицированных кадров, в том числе – электромонтеров тяговой подстанции.</a:t>
            </a:r>
            <a:endParaRPr lang="ru-RU" sz="2000" dirty="0"/>
          </a:p>
        </p:txBody>
      </p:sp>
      <p:pic>
        <p:nvPicPr>
          <p:cNvPr id="4" name="Picture 3" descr="D:\Desktop\Новая папка (3)\1670809926699.jpg"/>
          <p:cNvPicPr>
            <a:picLocks noChangeAspect="1" noChangeArrowheads="1"/>
          </p:cNvPicPr>
          <p:nvPr/>
        </p:nvPicPr>
        <p:blipFill>
          <a:blip r:embed="rId2"/>
          <a:srcRect t="11146" b="43343"/>
          <a:stretch>
            <a:fillRect/>
          </a:stretch>
        </p:blipFill>
        <p:spPr bwMode="auto">
          <a:xfrm>
            <a:off x="35833" y="3860926"/>
            <a:ext cx="2876787" cy="1745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7" descr="D:\Desktop\Новая папка (3)\1670809926694.jpg"/>
          <p:cNvPicPr>
            <a:picLocks noChangeAspect="1" noChangeArrowheads="1"/>
          </p:cNvPicPr>
          <p:nvPr/>
        </p:nvPicPr>
        <p:blipFill>
          <a:blip r:embed="rId3"/>
          <a:srcRect l="23908" b="31424"/>
          <a:stretch>
            <a:fillRect/>
          </a:stretch>
        </p:blipFill>
        <p:spPr bwMode="auto">
          <a:xfrm>
            <a:off x="3071802" y="3214686"/>
            <a:ext cx="2853625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6" descr="D:\Desktop\Новая папка (3)\1670809926701.jpg"/>
          <p:cNvPicPr>
            <a:picLocks noChangeAspect="1" noChangeArrowheads="1"/>
          </p:cNvPicPr>
          <p:nvPr/>
        </p:nvPicPr>
        <p:blipFill>
          <a:blip r:embed="rId4"/>
          <a:srcRect t="17168" b="7295"/>
          <a:stretch>
            <a:fillRect/>
          </a:stretch>
        </p:blipFill>
        <p:spPr bwMode="auto">
          <a:xfrm>
            <a:off x="6244258" y="4005064"/>
            <a:ext cx="2900210" cy="1643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7179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07504" y="116632"/>
            <a:ext cx="8928992" cy="662473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                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3694"/>
            <a:ext cx="977864" cy="105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4E584815-4187-4D97-86F9-4786788A5A60}"/>
              </a:ext>
            </a:extLst>
          </p:cNvPr>
          <p:cNvSpPr/>
          <p:nvPr/>
        </p:nvSpPr>
        <p:spPr>
          <a:xfrm>
            <a:off x="1142976" y="357166"/>
            <a:ext cx="7715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ПЕРСПЕКТИВЫ РАЗВИТИЯ СЕБЯ В ПРОФЕССИИ</a:t>
            </a:r>
            <a:endParaRPr lang="ru-RU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xmlns="" id="{2FD24667-1E06-467F-8B06-82875FDD8F07}"/>
              </a:ext>
            </a:extLst>
          </p:cNvPr>
          <p:cNvSpPr/>
          <p:nvPr/>
        </p:nvSpPr>
        <p:spPr>
          <a:xfrm>
            <a:off x="763258" y="1338585"/>
            <a:ext cx="360040" cy="100811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78D9673-6645-4C0E-9DCD-0D31E66E61AE}"/>
              </a:ext>
            </a:extLst>
          </p:cNvPr>
          <p:cNvSpPr/>
          <p:nvPr/>
        </p:nvSpPr>
        <p:spPr>
          <a:xfrm>
            <a:off x="1157376" y="1375133"/>
            <a:ext cx="73448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После окончания Лицея поступление по целевому договору в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ЗабИЖТ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400" dirty="0"/>
          </a:p>
        </p:txBody>
      </p:sp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xmlns="" id="{56B35808-6F72-4132-B575-16C27C71EAF8}"/>
              </a:ext>
            </a:extLst>
          </p:cNvPr>
          <p:cNvSpPr/>
          <p:nvPr/>
        </p:nvSpPr>
        <p:spPr>
          <a:xfrm>
            <a:off x="763258" y="2605553"/>
            <a:ext cx="360040" cy="100811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C250C322-2ED3-4FC1-952D-117C793EB285}"/>
              </a:ext>
            </a:extLst>
          </p:cNvPr>
          <p:cNvSpPr/>
          <p:nvPr/>
        </p:nvSpPr>
        <p:spPr>
          <a:xfrm>
            <a:off x="1230802" y="2907107"/>
            <a:ext cx="50874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Работа в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Шилкинском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Энергоучастке</a:t>
            </a:r>
            <a:endParaRPr lang="ru-RU" sz="24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17A6B7D9-034E-4FA3-84B2-8ED795AAC0D4}"/>
              </a:ext>
            </a:extLst>
          </p:cNvPr>
          <p:cNvSpPr/>
          <p:nvPr/>
        </p:nvSpPr>
        <p:spPr>
          <a:xfrm>
            <a:off x="1230802" y="4191911"/>
            <a:ext cx="52147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Совершенствование и карьерный рост</a:t>
            </a:r>
            <a:endParaRPr lang="ru-RU" sz="2400" dirty="0"/>
          </a:p>
        </p:txBody>
      </p:sp>
      <p:sp>
        <p:nvSpPr>
          <p:cNvPr id="26" name="Стрелка: вправо 25">
            <a:extLst>
              <a:ext uri="{FF2B5EF4-FFF2-40B4-BE49-F238E27FC236}">
                <a16:creationId xmlns:a16="http://schemas.microsoft.com/office/drawing/2014/main" xmlns="" id="{2F425955-C6DE-4ECC-8BAC-29B0ECBE47CC}"/>
              </a:ext>
            </a:extLst>
          </p:cNvPr>
          <p:cNvSpPr/>
          <p:nvPr/>
        </p:nvSpPr>
        <p:spPr>
          <a:xfrm>
            <a:off x="763258" y="3872521"/>
            <a:ext cx="360040" cy="100811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: вправо 26">
            <a:extLst>
              <a:ext uri="{FF2B5EF4-FFF2-40B4-BE49-F238E27FC236}">
                <a16:creationId xmlns:a16="http://schemas.microsoft.com/office/drawing/2014/main" xmlns="" id="{FC68136F-9998-4062-8FFD-3190F7EE06AC}"/>
              </a:ext>
            </a:extLst>
          </p:cNvPr>
          <p:cNvSpPr/>
          <p:nvPr/>
        </p:nvSpPr>
        <p:spPr>
          <a:xfrm>
            <a:off x="763258" y="5139489"/>
            <a:ext cx="360040" cy="100811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AE46A5BB-05B8-447A-AE98-EB03CD39070A}"/>
              </a:ext>
            </a:extLst>
          </p:cNvPr>
          <p:cNvSpPr/>
          <p:nvPr/>
        </p:nvSpPr>
        <p:spPr>
          <a:xfrm>
            <a:off x="1123298" y="5466639"/>
            <a:ext cx="59683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Стать наставником для обучающихся Лицея</a:t>
            </a:r>
            <a:endParaRPr lang="ru-RU" sz="2400" dirty="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4FB17589-3FE9-40F0-B875-97CCB6460D2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8744" y="2088433"/>
            <a:ext cx="2180952" cy="2866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23" grpId="0" animBg="1"/>
      <p:bldP spid="11" grpId="0"/>
      <p:bldP spid="12" grpId="0"/>
      <p:bldP spid="26" grpId="0" animBg="1"/>
      <p:bldP spid="27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116632"/>
            <a:ext cx="8928992" cy="662473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                 </a:t>
            </a:r>
          </a:p>
        </p:txBody>
      </p:sp>
      <p:pic>
        <p:nvPicPr>
          <p:cNvPr id="11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2530"/>
            <a:ext cx="977864" cy="105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5F54A45D-216A-42DD-A161-BC365EDD814D}"/>
              </a:ext>
            </a:extLst>
          </p:cNvPr>
          <p:cNvSpPr/>
          <p:nvPr/>
        </p:nvSpPr>
        <p:spPr>
          <a:xfrm>
            <a:off x="1535665" y="295470"/>
            <a:ext cx="59957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Участие и победа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конкурсе «Своя идея</a:t>
            </a: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</a:p>
          <a:p>
            <a:pPr algn="ctr"/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 декабря 2022 г </a:t>
            </a:r>
            <a:endParaRPr lang="ru-RU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5" name="Рисунок 9" descr="Изображение выглядит как текст, человек, внутренний, знак&#10;&#10;Автоматически созданное описание">
            <a:extLst>
              <a:ext uri="{FF2B5EF4-FFF2-40B4-BE49-F238E27FC236}">
                <a16:creationId xmlns:a16="http://schemas.microsoft.com/office/drawing/2014/main" xmlns="" id="{1AA06847-5FD7-4723-A27B-72EEC0937BA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642918"/>
            <a:ext cx="1954640" cy="25995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50" name="AutoShape 2" descr="C:\Users\%D0%9F%D0%A3-16\Downloads\16708100251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 descr="C:\Users\ПУ-16\Downloads\167081002512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571612"/>
            <a:ext cx="6214666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2" descr="Изображение выглядит как текст, человек, стоит, в позе&#10;&#10;Автоматически созданное описание">
            <a:extLst>
              <a:ext uri="{FF2B5EF4-FFF2-40B4-BE49-F238E27FC236}">
                <a16:creationId xmlns:a16="http://schemas.microsoft.com/office/drawing/2014/main" xmlns="" id="{75BB3983-5D2A-4A0E-85EA-CF72F0D67DB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 l="15479"/>
          <a:stretch>
            <a:fillRect/>
          </a:stretch>
        </p:blipFill>
        <p:spPr>
          <a:xfrm>
            <a:off x="5786446" y="3714752"/>
            <a:ext cx="3120601" cy="2819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4032250" y="2889250"/>
          <a:ext cx="10795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name="PDF" r:id="rId3" imgW="1080000" imgH="1080000" progId="">
                  <p:embed/>
                </p:oleObj>
              </mc:Choice>
              <mc:Fallback>
                <p:oleObj name="PDF" r:id="rId3" imgW="1080000" imgH="1080000" progId="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2250" y="2889250"/>
                        <a:ext cx="1079500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4" name="Picture 10" descr="https://i.pinimg.com/originals/98/ce/cd/98cecd197bf8f00d277393dddb10cac0.jpg">
            <a:extLst>
              <a:ext uri="{FF2B5EF4-FFF2-40B4-BE49-F238E27FC236}">
                <a16:creationId xmlns:a16="http://schemas.microsoft.com/office/drawing/2014/main" xmlns="" id="{3C1C2FCB-37A5-453B-AE08-EB7BE1470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030" y="3071810"/>
            <a:ext cx="1356970" cy="1356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07504" y="116632"/>
            <a:ext cx="8928992" cy="662473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                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1768" y="225459"/>
            <a:ext cx="977864" cy="105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7D0FAE61-02F0-4FDE-A35A-8EE189341056}"/>
              </a:ext>
            </a:extLst>
          </p:cNvPr>
          <p:cNvSpPr/>
          <p:nvPr/>
        </p:nvSpPr>
        <p:spPr>
          <a:xfrm>
            <a:off x="1367136" y="328920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ЭЛЕКТРОМОНТЕР ТЯГОВЫХ ПОДСТАНЦИЙ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71472" y="1071546"/>
            <a:ext cx="778674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Работники хозяйства электрификации энергообеспечения – «энергетики», а те, кто занят на обслуживании и ремонте контактной сети –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контактники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 Вместе они обеспечивают все объекты и подразделения железных дорог, чтобы электровозы могли везти грузовые и пассажирские поезда.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Электроэнергия для современных железных дорог – все равно, что кровь для живого организма.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Работники отрасли должны быть технически грамотными, хорошо знать физику, электротехнику, математику.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Уметь читать строительные и конструктивные чертежи, электрические схемы.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Контактники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должны уметь  работать с такелажными механизмами и агрегатами, разбираться в основных свойствах черных и цветных металлов, свойствах грунта, типах фундаментов, видах опор и подвесок, марках проводов и изоляционных материалов. Уметь работать с приборами диагностики.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42910" y="1000108"/>
            <a:ext cx="8229600" cy="5170579"/>
          </a:xfrm>
        </p:spPr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endParaRPr lang="ru-RU" sz="1800" dirty="0" smtClean="0">
              <a:solidFill>
                <a:srgbClr val="00B050"/>
              </a:solidFill>
            </a:endParaRPr>
          </a:p>
          <a:p>
            <a:pPr marL="109728" indent="0">
              <a:buNone/>
            </a:pPr>
            <a:r>
              <a:rPr lang="ru-RU" sz="2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Электрификация Забайкальской железной дороги 1971-1994гг.</a:t>
            </a:r>
            <a:endParaRPr lang="ru-RU" sz="2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ru-RU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Особенности: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едостаток электроэнергии;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уровый климат;</a:t>
            </a:r>
          </a:p>
          <a:p>
            <a:pPr>
              <a:buFontTx/>
              <a:buChar char="-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частки вечной мерзлоты, крутые откосы и болотистые места</a:t>
            </a:r>
          </a:p>
          <a:p>
            <a:pPr>
              <a:buFontTx/>
              <a:buChar char="-"/>
            </a:pPr>
            <a:r>
              <a:rPr lang="ru-RU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Решения:</a:t>
            </a:r>
          </a:p>
          <a:p>
            <a:pPr>
              <a:buFontTx/>
              <a:buChar char="-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-использование опыта эксплуатации самой железной дороги и строительства Байкало-Амурской магистрали;</a:t>
            </a:r>
          </a:p>
          <a:p>
            <a:pPr>
              <a:buFontTx/>
              <a:buChar char="-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Новые типовые и индивидуальные решения;</a:t>
            </a:r>
          </a:p>
          <a:p>
            <a:pPr>
              <a:buFontTx/>
              <a:buChar char="-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предложения науки на уровне мировых стандартов.</a:t>
            </a:r>
          </a:p>
          <a:p>
            <a:pPr marL="109728" indent="0" algn="ctr">
              <a:buNone/>
            </a:pPr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2020-ые…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Высокие технологии приходят в энергетику.</a:t>
            </a:r>
          </a:p>
          <a:p>
            <a:pPr marL="109728" indent="0">
              <a:buNone/>
            </a:pPr>
            <a:r>
              <a:rPr lang="ru-RU" sz="2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«Умные сети»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– масштабное и перспективное направление современной энергетики, соединяющее возможности информационных технологий с силовой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электротехникой. Энергосистемы нового поколения сделают «интеллектуальными» генерацию, передачу и распределение электрической энергии, насытят электросети современными средствами диагностики и электронными системами управления.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ИСТОРИЯ И БУДУЩЕЕ</a:t>
            </a:r>
            <a:endParaRPr lang="ru-RU" sz="2400" dirty="0">
              <a:solidFill>
                <a:schemeClr val="bg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977864" cy="105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              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201019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00100" y="785794"/>
            <a:ext cx="8143900" cy="537706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43000 км.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протяженность электрифицированных российских магистралей (из них на переменном токе – порядка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25000 км.).</a:t>
            </a:r>
          </a:p>
          <a:p>
            <a:pPr marL="109728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электрофицированные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участки приходится 85 % от общего объема перевозок.</a:t>
            </a:r>
          </a:p>
          <a:p>
            <a:pPr marL="109728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жегодно энергетики обновляют порядка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150 км. контактной сети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проводят реконструкцию одной-двух тяговых подстанций.</a:t>
            </a:r>
          </a:p>
          <a:p>
            <a:pPr marL="109728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Хозяйство электроснабжения железной дороги – это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1423 тяговых подстанции,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159 дистанций электроснабжения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997 районов контактной сети,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развернутая длина которой 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120, 820 </a:t>
            </a:r>
            <a:r>
              <a:rPr lang="ru-RU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тыс.км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09728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энергообеспечении инфраструктуры железных дорог задействованы 57 тыс. трансформаторных подстанций, питаемых от144 тыс. км. высоковольтных и 52 тыс. низковольтных сетей.</a:t>
            </a:r>
          </a:p>
          <a:p>
            <a:pPr marL="109728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Порядка 6 % производимой в стране электроэнергии (40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млд.кВТ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/ч. в год идет на нужды железной дороги.</a:t>
            </a:r>
          </a:p>
          <a:p>
            <a:pPr marL="109728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35000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высококвалифицированных кадров работает в электроэнергетическом хозяйстве страны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09728" indent="0">
              <a:buNone/>
            </a:pPr>
            <a:endParaRPr lang="ru-RU" sz="1800" dirty="0"/>
          </a:p>
          <a:p>
            <a:pPr marL="109728" indent="0">
              <a:buNone/>
            </a:pP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ЦИФРЫ И ФАКТЫ</a:t>
            </a:r>
            <a:endParaRPr lang="ru-RU" sz="2400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977864" cy="1054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16632"/>
            <a:ext cx="8928992" cy="6624735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017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2261</TotalTime>
  <Words>665</Words>
  <Application>Microsoft Office PowerPoint</Application>
  <PresentationFormat>Экран (4:3)</PresentationFormat>
  <Paragraphs>89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 Black</vt:lpstr>
      <vt:lpstr>Calibri</vt:lpstr>
      <vt:lpstr>Lucida Sans Unicode</vt:lpstr>
      <vt:lpstr>Segoe UI Black</vt:lpstr>
      <vt:lpstr>Times New Roman</vt:lpstr>
      <vt:lpstr>Verdana</vt:lpstr>
      <vt:lpstr>Wingdings 2</vt:lpstr>
      <vt:lpstr>Wingdings 3</vt:lpstr>
      <vt:lpstr>Открытая</vt:lpstr>
      <vt:lpstr>PDF</vt:lpstr>
      <vt:lpstr>Министерство образования и науки Забайкальского края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ИСТОРИЯ И БУДУЩЕЕ</vt:lpstr>
      <vt:lpstr>ЦИФРЫ И ФАКТЫ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Достижения 2019</dc:title>
  <dc:creator>Image&amp;Matros ®</dc:creator>
  <cp:lastModifiedBy>Учитель</cp:lastModifiedBy>
  <cp:revision>200</cp:revision>
  <dcterms:created xsi:type="dcterms:W3CDTF">2020-02-03T01:37:16Z</dcterms:created>
  <dcterms:modified xsi:type="dcterms:W3CDTF">2022-12-12T08:00:33Z</dcterms:modified>
</cp:coreProperties>
</file>