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EBE2216-A010-4FD1-A20E-437D649C6FF4}" type="datetimeFigureOut">
              <a:rPr lang="ru-RU" smtClean="0"/>
              <a:t>27.09.2018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E89B9B-1892-44FD-8513-FDAA814FEDC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myshared.ru/4/158193/slide_5.jp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03181/0b66302580711ea577f63b93212993add4f96a0e/#dst4551" TargetMode="External"/><Relationship Id="rId2" Type="http://schemas.openxmlformats.org/officeDocument/2006/relationships/hyperlink" Target="http://www.consultant.ru/document/cons_doc_LAW_303647/1e069557f3bc904d8b3f6a62d5ccbe3ddae6edfd/#dst100093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onsultant.ru/document/cons_doc_LAW_303647/1e069557f3bc904d8b3f6a62d5ccbe3ddae6edfd/#dst10010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Административная ответственность несовершеннолетних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1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solidFill>
                  <a:srgbClr val="FF0000"/>
                </a:solidFill>
              </a:rPr>
              <a:t>На основании письма комитета по образованию </a:t>
            </a:r>
            <a:r>
              <a:rPr lang="ru-RU" sz="2700" dirty="0" smtClean="0">
                <a:solidFill>
                  <a:srgbClr val="FF0000"/>
                </a:solidFill>
              </a:rPr>
              <a:t>предусмотрена </a:t>
            </a:r>
            <a:r>
              <a:rPr lang="ru-RU" sz="2700" dirty="0">
                <a:solidFill>
                  <a:srgbClr val="FF0000"/>
                </a:solidFill>
              </a:rPr>
              <a:t>административная ответственность за </a:t>
            </a:r>
            <a:r>
              <a:rPr lang="ru-RU" sz="2700" dirty="0" err="1">
                <a:solidFill>
                  <a:srgbClr val="FF0000"/>
                </a:solidFill>
              </a:rPr>
              <a:t>курение,употребление</a:t>
            </a:r>
            <a:r>
              <a:rPr lang="ru-RU" sz="2700" dirty="0">
                <a:solidFill>
                  <a:srgbClr val="FF0000"/>
                </a:solidFill>
              </a:rPr>
              <a:t> алкоголя(пива) на территории школы. Все уч-ся, замеченные в данном правонарушении, должны быть поставлены на ВШУ, а родители привлечены к ответственности</a:t>
            </a:r>
            <a:r>
              <a:rPr lang="ru-RU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cs typeface="Traditional Arabic" pitchFamily="18" charset="-78"/>
              </a:rPr>
              <a:t>Административным правонарушением признается противоправное, виновное действие (бездействие) физического или юридического лица, за которое настоящим Кодексом или законами субъектов Российской Федерации об административных правонарушениях установлена административная ответственность (</a:t>
            </a:r>
            <a:r>
              <a:rPr lang="ru-RU" dirty="0" err="1">
                <a:solidFill>
                  <a:srgbClr val="FF0000"/>
                </a:solidFill>
                <a:cs typeface="Traditional Arabic" pitchFamily="18" charset="-78"/>
              </a:rPr>
              <a:t>ст</a:t>
            </a:r>
            <a:r>
              <a:rPr lang="ru-RU" dirty="0">
                <a:solidFill>
                  <a:srgbClr val="FF0000"/>
                </a:solidFill>
                <a:cs typeface="Traditional Arabic" pitchFamily="18" charset="-78"/>
              </a:rPr>
              <a:t> Кодекса Российской Федерации об административных правонарушениях).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17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196752"/>
            <a:ext cx="7772400" cy="279080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Административной </a:t>
            </a:r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ответственности подлежит лицо, достигшее к моменту совершения административного правонарушения возраста шестнадцати лет (</a:t>
            </a:r>
            <a:r>
              <a:rPr lang="ru-RU" sz="1800" dirty="0" err="1">
                <a:solidFill>
                  <a:srgbClr val="FF0000"/>
                </a:solidFill>
                <a:latin typeface="Arial Black" pitchFamily="34" charset="0"/>
              </a:rPr>
              <a:t>ст</a:t>
            </a:r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 КоАП РФ). </a:t>
            </a:r>
            <a:br>
              <a:rPr lang="ru-RU" sz="1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1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  <a:hlinkClick r:id="rId2" tooltip="Ответственность за административное правонарушение, совершенное несовершеннолетними в возрасте от 14 до 16 лет несут родители или иные законные представители (опекуны, попечители)."/>
              </a:rPr>
              <a:t> </a:t>
            </a:r>
            <a:r>
              <a:rPr lang="ru-RU" sz="1800" dirty="0">
                <a:solidFill>
                  <a:srgbClr val="FF0000"/>
                </a:solidFill>
                <a:latin typeface="Arial Black" pitchFamily="34" charset="0"/>
              </a:rPr>
              <a:t>Ответственность за административное правонарушение, совершенное несовершеннолетними в возрасте от 14 до 16 лет несут родители или иные законные представители (опекуны, попечители). </a:t>
            </a:r>
            <a:br>
              <a:rPr lang="ru-RU" sz="1800" dirty="0">
                <a:solidFill>
                  <a:srgbClr val="FF0000"/>
                </a:solidFill>
                <a:latin typeface="Arial Black" pitchFamily="34" charset="0"/>
              </a:rPr>
            </a:br>
            <a:endParaRPr lang="ru-RU" sz="1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5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1700808"/>
            <a:ext cx="7772400" cy="228675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Мелкое хулиганство, то есть нарушение общественного порядка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FF0000"/>
                </a:solidFill>
              </a:rPr>
              <a:t>выражающее явное неуважение к обществу, сопровождающееся нецензурной бранью в общественных местах, оскорбительным приставанием к гражданам, а равно уничтожением или повреждением чужого имущества, — влечет наложение административного штрафа в размере от пятисот до одной тысячи рублей или административный арест на срок до пятнадцати суток. 2. Те же действия, сопряженные с неповиновением законному требованию представителя власти либо иного лица, исполняющего обязанности по охране общественного порядка или пресекающего </a:t>
            </a:r>
            <a:r>
              <a:rPr lang="ru-RU" sz="2000" dirty="0"/>
              <a:t>нарушение общественного порядка, — влекут наложение административного штрафа в размере от одной тысячи до двух тысяч пятисот рублей или административный арест на срок до пятнадцати суток.</a:t>
            </a:r>
            <a:br>
              <a:rPr lang="ru-RU" sz="2000" dirty="0"/>
            </a:br>
            <a:r>
              <a:rPr lang="ru-RU" sz="2000"/>
              <a:t/>
            </a:r>
            <a:br>
              <a:rPr lang="ru-RU" sz="2000"/>
            </a:br>
            <a:endParaRPr lang="ru-RU" sz="20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МЕЛКОЕ ХУЛИГАНСТВО СТ. 20.1 КоАП РФ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Появление на улицах, стадионах, в скверах, парках, в транспортном средстве общего пользования, в других общественных местах в состоянии опьянения, оскорбляющем человеческое достоинство и общественную нравственность, - влечет наложение административного штрафа в размере от пятисот до одной тысячи пятисот рублей или административный арест на срок до пятнадцати суток.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5840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Статья </a:t>
            </a:r>
            <a:r>
              <a:rPr lang="ru-RU" sz="1800" b="1" dirty="0">
                <a:solidFill>
                  <a:schemeClr val="tx1"/>
                </a:solidFill>
              </a:rPr>
              <a:t>20.21 КоАП РФ. Появление в общественных местах в состоянии опьянения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800" b="1" dirty="0">
                <a:solidFill>
                  <a:schemeClr val="tx1"/>
                </a:solidFill>
              </a:rPr>
              <a:t/>
            </a:r>
            <a:br>
              <a:rPr lang="ru-RU" sz="1800" b="1" dirty="0">
                <a:solidFill>
                  <a:schemeClr val="tx1"/>
                </a:solidFill>
              </a:rPr>
            </a:b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1.Потребление </a:t>
            </a:r>
            <a:r>
              <a:rPr lang="ru-RU" sz="1800" dirty="0">
                <a:solidFill>
                  <a:srgbClr val="FF0000"/>
                </a:solidFill>
              </a:rPr>
              <a:t>(распитие) алкогольной продукции в местах, запрещенных федеральным законом, — влечет наложение административного штрафа в размере от пятисот до одной тысячи пятисот рублей. </a:t>
            </a:r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r>
              <a:rPr lang="ru-RU" sz="1800" dirty="0" smtClean="0">
                <a:solidFill>
                  <a:srgbClr val="FF0000"/>
                </a:solidFill>
              </a:rPr>
              <a:t>2</a:t>
            </a:r>
            <a:r>
              <a:rPr lang="ru-RU" sz="1800" dirty="0">
                <a:solidFill>
                  <a:srgbClr val="FF0000"/>
                </a:solidFill>
              </a:rPr>
              <a:t>. Потребление наркотических средств или психотропных веществ без назначения врача, новых потенциально опасных </a:t>
            </a:r>
            <a:r>
              <a:rPr lang="ru-RU" sz="1800" dirty="0" err="1">
                <a:solidFill>
                  <a:srgbClr val="FF0000"/>
                </a:solidFill>
              </a:rPr>
              <a:t>психоактивных</a:t>
            </a:r>
            <a:r>
              <a:rPr lang="ru-RU" sz="1800" dirty="0">
                <a:solidFill>
                  <a:srgbClr val="FF0000"/>
                </a:solidFill>
              </a:rPr>
              <a:t> веществ или одурманивающих веществ на улицах, стадионах, в скверах, парках, в транспортном средстве общего пользования, а также в других общественных местах либо невыполнение законного требования уполномоченного должностного лица о прохождении медицинского освидетельствования на состояние опьянения гражданином, в отношении которого имеются достаточные основания полагать, что он потребил наркотические средства или психотропные вещества без назначения врача, новые потенциально опасные </a:t>
            </a:r>
            <a:r>
              <a:rPr lang="ru-RU" sz="1800" dirty="0" err="1">
                <a:solidFill>
                  <a:srgbClr val="FF0000"/>
                </a:solidFill>
              </a:rPr>
              <a:t>психоактивные</a:t>
            </a:r>
            <a:r>
              <a:rPr lang="ru-RU" sz="1800" dirty="0">
                <a:solidFill>
                  <a:srgbClr val="FF0000"/>
                </a:solidFill>
              </a:rPr>
              <a:t> вещества или одурманивающие вещества на улице, стадионе, в сквере, парке, в транспортном средстве общего пользования, а также в другом общественном месте, — влечет наложение административного штрафа в размере от четырех тысяч до пяти тысяч рублей или административный арест на срок до пятнадцати суток.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</a:rPr>
              <a:t>Статья 20.20. Потребление (распитие) алкогольной продукции в запрещенных местах либо потребление наркотических средств или психотропных веществ, новых потенциально опасных </a:t>
            </a:r>
            <a:r>
              <a:rPr lang="ru-RU" sz="1600" b="1" dirty="0" err="1">
                <a:solidFill>
                  <a:schemeClr val="tx1"/>
                </a:solidFill>
              </a:rPr>
              <a:t>психоактивных</a:t>
            </a:r>
            <a:r>
              <a:rPr lang="ru-RU" sz="1600" b="1" dirty="0">
                <a:solidFill>
                  <a:schemeClr val="tx1"/>
                </a:solidFill>
              </a:rPr>
              <a:t> веществ или одурманивающих веществ в общественных местах</a:t>
            </a:r>
          </a:p>
        </p:txBody>
      </p:sp>
    </p:spTree>
    <p:extLst>
      <p:ext uri="{BB962C8B-B14F-4D97-AF65-F5344CB8AC3E}">
        <p14:creationId xmlns:p14="http://schemas.microsoft.com/office/powerpoint/2010/main" val="4691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Нарушение установленного федеральным </a:t>
            </a:r>
            <a:r>
              <a:rPr lang="ru-RU" sz="2000" dirty="0">
                <a:solidFill>
                  <a:srgbClr val="FF0000"/>
                </a:solidFill>
                <a:hlinkClick r:id="rId2"/>
              </a:rPr>
              <a:t>законом</a:t>
            </a:r>
            <a:r>
              <a:rPr lang="ru-RU" sz="2000" dirty="0">
                <a:solidFill>
                  <a:srgbClr val="FF0000"/>
                </a:solidFill>
              </a:rPr>
              <a:t> запрета курения табака на отдельных территориях, в помещениях и на объектах, за исключением случаев, предусмотренных </a:t>
            </a:r>
            <a:r>
              <a:rPr lang="ru-RU" sz="2000" dirty="0">
                <a:solidFill>
                  <a:srgbClr val="FF0000"/>
                </a:solidFill>
                <a:hlinkClick r:id="rId3"/>
              </a:rPr>
              <a:t>частью 2</a:t>
            </a:r>
            <a:r>
              <a:rPr lang="ru-RU" sz="2000" dirty="0">
                <a:solidFill>
                  <a:srgbClr val="FF0000"/>
                </a:solidFill>
              </a:rPr>
              <a:t> настоящей статьи, -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влечет наложение административного штрафа на граждан в размере от пятисот до одной тысячи пятисот рублей.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2. Нарушение установленного федеральным </a:t>
            </a:r>
            <a:r>
              <a:rPr lang="ru-RU" sz="2000" dirty="0">
                <a:solidFill>
                  <a:srgbClr val="FF0000"/>
                </a:solidFill>
                <a:hlinkClick r:id="rId4"/>
              </a:rPr>
              <a:t>законом</a:t>
            </a:r>
            <a:r>
              <a:rPr lang="ru-RU" sz="2000" dirty="0">
                <a:solidFill>
                  <a:srgbClr val="FF0000"/>
                </a:solidFill>
              </a:rPr>
              <a:t> запрета курения табака на детских площадках -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>влечет наложение административного штрафа на граждан в размере от двух тысяч до трех тысяч рублей.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Статья 6.24. Нарушение установленного федеральным законом запрета курения табака на отдельных территориях, в помещениях и на объектах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2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764705"/>
            <a:ext cx="6417734" cy="10801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Статья 6.9. Потребление наркотических средств или психотропных веществ без назначения врача либо новых потенциально опасных </a:t>
            </a:r>
            <a:r>
              <a:rPr lang="ru-RU" b="1" dirty="0" err="1">
                <a:solidFill>
                  <a:schemeClr val="tx1"/>
                </a:solidFill>
                <a:latin typeface="Arial" charset="0"/>
                <a:cs typeface="Arial" charset="0"/>
              </a:rPr>
              <a:t>психоактивных</a:t>
            </a:r>
            <a:r>
              <a:rPr lang="ru-RU" b="1" dirty="0">
                <a:solidFill>
                  <a:schemeClr val="tx1"/>
                </a:solidFill>
                <a:latin typeface="Arial" charset="0"/>
                <a:cs typeface="Arial" charset="0"/>
              </a:rPr>
              <a:t> веществ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0032" y="2209899"/>
            <a:ext cx="4283829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Потребление наркотических средств или психотропных веществ 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без назначения врача либо новых потенциально опасных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психоактивных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веществ, 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влечет наложение административного штрафа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в размере от четырех тысяч до пяти тысяч рублей или</a:t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</a:b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cs typeface="Arial" charset="0"/>
              </a:rPr>
              <a:t> административный арест на срок до пятнадцати суток.</a:t>
            </a:r>
          </a:p>
        </p:txBody>
      </p:sp>
    </p:spTree>
    <p:extLst>
      <p:ext uri="{BB962C8B-B14F-4D97-AF65-F5344CB8AC3E}">
        <p14:creationId xmlns:p14="http://schemas.microsoft.com/office/powerpoint/2010/main" val="145028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dirty="0"/>
              <a:t>1</a:t>
            </a:r>
            <a:r>
              <a:rPr lang="ru-RU" sz="1800" dirty="0">
                <a:solidFill>
                  <a:srgbClr val="FF0000"/>
                </a:solidFill>
              </a:rPr>
              <a:t>. Повреждение железнодорожного пути, сооружений и устройств сигнализации или связи либо другого транспортного оборудования, сбрасывание на железнодорожные пути или оставление на них предметов, которые могут вызвать нарушение движения поездов, -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влечет наложение административного штрафа на граждан в размере от трех тысяч до пяти тысяч рублей либо административный арест на срок до пятнадцати суток; на должностных лиц - от двадцати тысяч до пятидесяти тысяч рублей.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5. Проход по железнодорожным путям в неустановленных местах -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влечет предупреждение или наложение административного штрафа в размере ста рублей.</a:t>
            </a:r>
            <a:br>
              <a:rPr lang="ru-RU" sz="1800" dirty="0">
                <a:solidFill>
                  <a:srgbClr val="FF000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Статья 11.1. Действия, угрожающие безопасности движения на железнодорожном транспорте и метрополитене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8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214</TotalTime>
  <Words>442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Административная ответственность несовершеннолетних </vt:lpstr>
      <vt:lpstr>Презентация PowerPoint</vt:lpstr>
      <vt:lpstr>Административной ответственности подлежит лицо, достигшее к моменту совершения административного правонарушения возраста шестнадцати лет (ст КоАП РФ).    Ответственность за административное правонарушение, совершенное несовершеннолетними в возрасте от 14 до 16 лет несут родители или иные законные представители (опекуны, попечители).  </vt:lpstr>
      <vt:lpstr>Мелкое хулиганство, то есть нарушение общественного порядка, выражающее явное неуважение к обществу, сопровождающееся нецензурной бранью в общественных местах, оскорбительным приставанием к гражданам, а равно уничтожением или повреждением чужого имущества, — влечет наложение административного штрафа в размере от пятисот до одной тысячи рублей или административный арест на срок до пятнадцати суток. 2. Те же действия, сопряженные с неповиновением законному требованию представителя власти либо иного лица, исполняющего обязанности по охране общественного порядка или пресекающего нарушение общественного порядка, — влекут наложение административного штрафа в размере от одной тысячи до двух тысяч пятисот рублей или административный арест на срок до пятнадцати суток.  </vt:lpstr>
      <vt:lpstr>    Статья 20.21 КоАП РФ. Появление в общественных местах в состоянии опьянения  </vt:lpstr>
      <vt:lpstr>1.Потребление (распитие) алкогольной продукции в местах, запрещенных федеральным законом, — влечет наложение административного штрафа в размере от пятисот до одной тысячи пятисот рублей.  2. Потребление наркотических средств или психотропных веществ без назначения врача, новых потенциально опасных психоактивных веществ или одурманивающих веществ на улицах, стадионах, в скверах, парках, в транспортном средстве общего пользования, а также в других общественных местах либо невыполнение законного требования уполномоченного должностного лица о прохождении медицинского освидетельствования на состояние опьянения гражданином, в отношении которого имеются достаточные основания полагать, что он потребил наркотические средства или психотропные вещества без назначения врача, новые потенциально опасные психоактивные вещества или одурманивающие вещества на улице, стадионе, в сквере, парке, в транспортном средстве общего пользования, а также в другом общественном месте, — влечет наложение административного штрафа в размере от четырех тысяч до пяти тысяч рублей или административный арест на срок до пятнадцати суток.  </vt:lpstr>
      <vt:lpstr>Нарушение установленного федеральным законом запрета курения табака на отдельных территориях, в помещениях и на объектах, за исключением случаев, предусмотренных частью 2 настоящей статьи, - влечет наложение административного штрафа на граждан в размере от пятисот до одной тысячи пятисот рублей. 2. Нарушение установленного федеральным законом запрета курения табака на детских площадках - влечет наложение административного штрафа на граждан в размере от двух тысяч до трех тысяч рублей. </vt:lpstr>
      <vt:lpstr>   Потребление наркотических средств или психотропных веществ  без назначения врача либо новых потенциально опасных  психоактивных веществ,  влечет наложение административного штрафа  в размере от четырех тысяч до пяти тысяч рублей или  административный арест на срок до пятнадцати суток.</vt:lpstr>
      <vt:lpstr>1. Повреждение железнодорожного пути, сооружений и устройств сигнализации или связи либо другого транспортного оборудования, сбрасывание на железнодорожные пути или оставление на них предметов, которые могут вызвать нарушение движения поездов, - влечет наложение административного штрафа на граждан в размере от трех тысяч до пяти тысяч рублей либо административный арест на срок до пятнадцати суток; на должностных лиц - от двадцати тысяч до пятидесяти тысяч рублей. 5. Проход по железнодорожным путям в неустановленных местах - влечет предупреждение или наложение административного штрафа в размере ста рублей. </vt:lpstr>
      <vt:lpstr>На основании письма комитета по образованию предусмотрена административная ответственность за курение,употребление алкоголя(пива) на территории школы. Все уч-ся, замеченные в данном правонарушении, должны быть поставлены на ВШУ, а родители привлечены к ответственности.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Административная ответственность несовершеннолетних</dc:title>
  <dc:creator>user</dc:creator>
  <cp:lastModifiedBy>user</cp:lastModifiedBy>
  <cp:revision>6</cp:revision>
  <dcterms:created xsi:type="dcterms:W3CDTF">2018-09-27T09:12:23Z</dcterms:created>
  <dcterms:modified xsi:type="dcterms:W3CDTF">2018-09-27T12:48:32Z</dcterms:modified>
</cp:coreProperties>
</file>