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3" r:id="rId10"/>
    <p:sldId id="264" r:id="rId11"/>
    <p:sldId id="272" r:id="rId12"/>
    <p:sldId id="273" r:id="rId13"/>
    <p:sldId id="274" r:id="rId14"/>
    <p:sldId id="267" r:id="rId15"/>
    <p:sldId id="268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8F57486-95BF-4705-9DDF-7BBC58AB3C76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1F5B39-BFCA-42C8-91BA-A636E2717A0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17CD4FB333C452E153E0B8379DBF246FE0ED648E68765B025AE1337714B1F2790F356F4E25736C7462BF94CC7H3Z7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E46DEB08336A88C4ACD9232CC0EFE96801C8214E1FC0AE699011EF1EA91681D34DC60955063B62CBDFFBAD9995B3209307A104384A83EC6RBT2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5DD2DA077A2D86E6A1116CF8C4350ECEE61CCF328A5D9608DE3ABD1F15D2C5B4DA58AA1EDA4A1A0E82CF730C8EE27F03F83D9C52F6624M3M2A" TargetMode="External"/><Relationship Id="rId2" Type="http://schemas.openxmlformats.org/officeDocument/2006/relationships/hyperlink" Target="consultantplus://offline/ref=D5DD2DA077A2D86E6A1116CF8C4350ECE669C9F32CA9846A85BAA7D3F652734C4AEC86A0EDA4A1A5E573F225D9B62BF7279DDDDF33642630M8ME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9501/#dst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Подготовлено:                       </a:t>
            </a:r>
          </a:p>
          <a:p>
            <a:pPr algn="r">
              <a:lnSpc>
                <a:spcPct val="12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Инспектором ПДН</a:t>
            </a:r>
          </a:p>
          <a:p>
            <a:pPr algn="r">
              <a:lnSpc>
                <a:spcPct val="120000"/>
              </a:lnSpc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Шилкинского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ЛОП</a:t>
            </a:r>
          </a:p>
          <a:p>
            <a:pPr>
              <a:lnSpc>
                <a:spcPct val="120000"/>
              </a:lnSpc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Наумовой Е.В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5"/>
            <a:ext cx="7772400" cy="129614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Административная ответственность связанная с распространением коронавируса</a:t>
            </a:r>
            <a:endParaRPr lang="ru-RU" dirty="0"/>
          </a:p>
        </p:txBody>
      </p:sp>
      <p:pic>
        <p:nvPicPr>
          <p:cNvPr id="1026" name="Picture 2" descr="C:\Users\user\Desktop\для ПДН СЛАЙДЫ ФОТО\or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3312369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для ПДН СЛАЙДЫ ФОТО\7c059e11_resizedScaled_1020to57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116633"/>
            <a:ext cx="338437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4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20.6.1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КоАП РФ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Невыполнение правил поведения при чрезвычайной ситуации или угрозе ее возникновения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Ч.4 Действия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(бездействие), предусмотренные частью 1 настоящей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статьи - это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Невыполнение правил поведения при введении режима повышенной готовности на территории, на которой существует угроза возникновения чрезвычайной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ситуации,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повлекшие причинение вреда здоровью человека или имуществу, за исключением случаев, предусмотренных частью 3 статьи 6.3 настоящего Кодекса, если эти действия (бездействие) не содержат уголовно и наказуемого деяния, либо повторное совершение административного правонарушения, предусмотренного частью 1 настоящей статьи, -</a:t>
            </a:r>
          </a:p>
          <a:p>
            <a:pPr algn="just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влекут наложение административного штрафа на граждан в размере от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пятнадцати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тысяч до пятидесяти тысяч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рублей. 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Объективная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 статьи 20.6</a:t>
            </a:r>
            <a:r>
              <a:rPr lang="ru-RU" sz="1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КоАП РФ выражается в невыполнении предусмотренных законодательством правил поведения при введении режима повышенной готовности на территории, на которой существует угроза возникновения чрезвычайной ситуации, или в зоне чрезвычайной ситуации.</a:t>
            </a:r>
          </a:p>
          <a:p>
            <a:pPr algn="just"/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85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642194"/>
          </a:xfrm>
        </p:spPr>
        <p:txBody>
          <a:bodyPr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пунктами 1-3 «Комплекс ограничительных и иных мероприятий по предотвращению распространения новой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(2019-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NCOV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утвержденных постановлением Губернатора Забайкальского края от 8 апреля 2020 г. № 30 до улучшения санитарно-эпидемиологической обстановки для граждан введены следующие обязанности и запреты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1. Обязать - соблюдать в период установленных нерабочих дней режим полной самоизоляции граждан в возрасте старше 60 лет, а также граждан, имеющих заболевания </a:t>
            </a:r>
            <a:r>
              <a:rPr lang="ru-RU" dirty="0" smtClean="0"/>
              <a:t>(постановление </a:t>
            </a:r>
            <a:r>
              <a:rPr lang="ru-RU" dirty="0"/>
              <a:t>Губернатора).</a:t>
            </a:r>
          </a:p>
          <a:p>
            <a:r>
              <a:rPr lang="ru-RU" dirty="0"/>
              <a:t>2. Обязать - граждан соблюдать дистанцию до других граждан не менее 1,5 метра (социальное </a:t>
            </a:r>
            <a:r>
              <a:rPr lang="ru-RU" dirty="0" err="1"/>
              <a:t>дистанцирование</a:t>
            </a:r>
            <a:r>
              <a:rPr lang="ru-RU" dirty="0"/>
              <a:t>), в том числе в общественных местах и общественном транспорте, за исключением случаев оказания услуг по перевозке пассажиров и багажа легковым такси.</a:t>
            </a:r>
          </a:p>
          <a:p>
            <a:r>
              <a:rPr lang="ru-RU" dirty="0"/>
              <a:t>3. Запретит - гражданам в период установленных нерабочих дней покидать места проживания (пребывания).</a:t>
            </a:r>
          </a:p>
          <a:p>
            <a:r>
              <a:rPr lang="ru-RU" dirty="0"/>
              <a:t>Ограничения, установленные  пунктом 3, не распространяются на случаи:</a:t>
            </a:r>
          </a:p>
          <a:p>
            <a:r>
              <a:rPr lang="ru-RU" i="1" dirty="0"/>
              <a:t>1) обращения за экстренной (неотложной) медицинской помощью и случаев иной прямой угрозы жизни и здоровью;</a:t>
            </a:r>
            <a:endParaRPr lang="ru-RU" dirty="0"/>
          </a:p>
          <a:p>
            <a:r>
              <a:rPr lang="ru-RU" i="1" dirty="0"/>
              <a:t>2) следования к месту (от места) осуществления деятельности (в том числе работы), которая не приостановлена (не ограничена) в соответствии с </a:t>
            </a:r>
            <a:r>
              <a:rPr lang="ru-RU" i="1" dirty="0">
                <a:hlinkClick r:id="rId2"/>
              </a:rPr>
              <a:t>Указом</a:t>
            </a:r>
            <a:r>
              <a:rPr lang="ru-RU" i="1" dirty="0"/>
              <a:t> Президента Российской Федерации от 2 апреля 2020 года № 239 «О мерах по обеспечению санитарно-эпидемиологического благополучия населения на территории Российской Федерации в связи с распространением новый </a:t>
            </a:r>
            <a:r>
              <a:rPr lang="ru-RU" i="1" dirty="0" err="1"/>
              <a:t>коронавирусной</a:t>
            </a:r>
            <a:r>
              <a:rPr lang="ru-RU" i="1" dirty="0"/>
              <a:t> инфекции» и принятыми в соответствии с ним нормативными правовыми актами Забайкальского края (далее - Указ и нормативные правовые акты);</a:t>
            </a:r>
            <a:endParaRPr lang="ru-RU" dirty="0"/>
          </a:p>
          <a:p>
            <a:r>
              <a:rPr lang="ru-RU" i="1" dirty="0"/>
              <a:t>3) осуществления деятельности, связанной с передвижением по территории Забайкальского края, в случае если такое передвижение непосредственно связано с осуществлением деятельности, которая не приостановлена (не ограничена) в соответствии с </a:t>
            </a:r>
            <a:r>
              <a:rPr lang="ru-RU" sz="2000" dirty="0">
                <a:solidFill>
                  <a:schemeClr val="bg1"/>
                </a:solidFill>
                <a:hlinkClick r:id="rId2"/>
              </a:rPr>
              <a:t>Указом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i="1" dirty="0"/>
              <a:t>и нормативными правовыми актами, в том числе с оказанием транспортных услуг и услуг доставки;</a:t>
            </a:r>
            <a:endParaRPr lang="ru-RU" dirty="0"/>
          </a:p>
          <a:p>
            <a:r>
              <a:rPr lang="ru-RU" i="1" dirty="0"/>
              <a:t>4) следования к месту (от места) совершения процессуальных действий, предусмотренных уголовно-процессуальным и уголовно-исполнительным законодательством, законодательством об административных правонарушениях;</a:t>
            </a:r>
            <a:endParaRPr lang="ru-RU" dirty="0"/>
          </a:p>
          <a:p>
            <a:r>
              <a:rPr lang="ru-RU" i="1" dirty="0"/>
              <a:t>5) следования от места проживания (пребывания) к ближайшему месту приобретения лекарственных средств, продуктов питания и товаров первой необходимости, реализация которых не ограничена в соответствии с </a:t>
            </a:r>
            <a:r>
              <a:rPr lang="ru-RU" i="1" dirty="0">
                <a:hlinkClick r:id="rId2"/>
              </a:rPr>
              <a:t>Указом</a:t>
            </a:r>
            <a:r>
              <a:rPr lang="ru-RU" i="1" dirty="0"/>
              <a:t> и нормативными правовыми актами, и обратно;</a:t>
            </a:r>
            <a:endParaRPr lang="ru-RU" dirty="0"/>
          </a:p>
          <a:p>
            <a:r>
              <a:rPr lang="ru-RU" i="1" dirty="0"/>
              <a:t>6) выгула домашних животных на расстоянии, не превышающем 300 метров от места жительства (пребывания);</a:t>
            </a:r>
            <a:endParaRPr lang="ru-RU" dirty="0"/>
          </a:p>
          <a:p>
            <a:r>
              <a:rPr lang="ru-RU" i="1" dirty="0"/>
              <a:t>7) выноса отходов до ближайшего места их накопления от места жительства (пребывания) и следования обратно;</a:t>
            </a:r>
            <a:endParaRPr lang="ru-RU" dirty="0"/>
          </a:p>
          <a:p>
            <a:r>
              <a:rPr lang="ru-RU" i="1" dirty="0"/>
              <a:t>8) посещения деловых мероприятий с числом участников менее 50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2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400" dirty="0"/>
              <a:t>Кроме этого, в соответствии с </a:t>
            </a:r>
            <a:r>
              <a:rPr lang="ru-RU" sz="1400" dirty="0" err="1"/>
              <a:t>пп</a:t>
            </a:r>
            <a:r>
              <a:rPr lang="ru-RU" sz="1400" dirty="0"/>
              <a:t>. «а» и «д» пункта 3 </a:t>
            </a:r>
            <a:r>
              <a:rPr lang="ru-RU" sz="1400" dirty="0">
                <a:hlinkClick r:id="rId2"/>
              </a:rPr>
              <a:t>Правил поведения, обязательных для исполнения гражданами и организациями, при введении режима повышенной готовности или чрезвычайной ситуации, утвержденных</a:t>
            </a:r>
            <a:r>
              <a:rPr lang="ru-RU" sz="1400" dirty="0"/>
              <a:t> Постановлением Правительства РФ от 02.04.2020 № 417, гражданин обязан:</a:t>
            </a:r>
            <a:br>
              <a:rPr lang="ru-RU" sz="1400" dirty="0"/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соблюдать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порядок;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иметь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себе и предъявлять по требованию уполномоченных должностных лиц документ, удостоверяющий личность гражданина.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167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1" dirty="0"/>
              <a:t>Статья </a:t>
            </a:r>
            <a:r>
              <a:rPr lang="ru-RU" sz="1600" b="1" dirty="0" smtClean="0"/>
              <a:t>5.35 КоАП РФ </a:t>
            </a:r>
            <a:r>
              <a:rPr lang="ru-RU" sz="1600" b="1" dirty="0"/>
              <a:t>Неисполнение родителями или иными законными представителями несовершеннолетних обязанностей по содержанию и воспитанию несовершеннолетних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hlinkClick r:id="rId2"/>
              </a:rPr>
              <a:t>1</a:t>
            </a:r>
            <a:r>
              <a:rPr lang="ru-RU" dirty="0"/>
              <a:t>. Неисполнение или ненадлежащее исполнение родителями или иными </a:t>
            </a:r>
            <a:r>
              <a:rPr lang="ru-RU" dirty="0">
                <a:hlinkClick r:id="rId3"/>
              </a:rPr>
              <a:t>законными представителями</a:t>
            </a:r>
            <a:r>
              <a:rPr lang="ru-RU" dirty="0"/>
              <a:t> несовершеннолетних обязанностей по содержанию, воспитанию, обучению, защите прав и интересов несовершеннолетних -</a:t>
            </a:r>
          </a:p>
          <a:p>
            <a:r>
              <a:rPr lang="ru-RU" dirty="0"/>
              <a:t>влечет предупреждение или наложение административного штрафа в размере от ста до пятисот рублей.</a:t>
            </a:r>
          </a:p>
          <a:p>
            <a:pPr algn="just"/>
            <a:r>
              <a:rPr lang="ru-RU" dirty="0" smtClean="0"/>
              <a:t>Пример административного правонарушения, совершенное родителями или законными представителями: Ненадлежащие исполнения родительских обязанностей  гр. ФИО по содержанию несовершеннолетнего сына ФИО, год рождения, который бесцельно находился в общественном месте в зале ожидания вокзала станции Шилка, тем самым нарушил правила поведения в период режима повышенной готовности, а именно КОМПЛЕКС ОГРАНИЧИТЕЛЬНЫХ И ИНЫХ МЕРОПРИЯТИЙ ПО ПРЕДОТВРАЩЕНИЮ УГРОЗЫ РАСПРОТРАНЕНИЯ НОВОЙ КОРОНАВИРУСНОЙ ИНФЕКЦИИ (2019 –</a:t>
            </a:r>
            <a:r>
              <a:rPr lang="en-US" dirty="0" smtClean="0"/>
              <a:t>NCOV)</a:t>
            </a:r>
            <a:r>
              <a:rPr lang="ru-RU" dirty="0" smtClean="0"/>
              <a:t>, утвержденных постановлением Губернатора Забайкальского края от 08 апреля 2020 г. №30. Таким образом, допустив бесцельное пребывание несовершеннолетнего вне места проживания, гражданка ФИО подвергала жизнь и здоровье своего несовершеннолетнего сына опасности, тем самым совершила административное правонарушение, предусмотренное ч.1 ст.5.35 КоАП РФ.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80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для ПДН СЛАЙДЫ ФОТО\коронавирус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70485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55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esktop\для ПДН СЛАЙДЫ ФОТО\коронавирус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70485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4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2578298"/>
          </a:xfrm>
        </p:spPr>
        <p:txBody>
          <a:bodyPr/>
          <a:lstStyle/>
          <a:p>
            <a:pPr algn="ctr"/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Arial Black" pitchFamily="34" charset="0"/>
                <a:cs typeface="Times New Roman" pitchFamily="18" charset="0"/>
              </a:rPr>
            </a:br>
            <a:endParaRPr lang="ru-RU"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609600" y="404664"/>
            <a:ext cx="7924800" cy="531033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Arial Black" pitchFamily="34" charset="0"/>
                <a:cs typeface="Times New Roman" pitchFamily="18" charset="0"/>
              </a:rPr>
              <a:t>Просим вас!!!</a:t>
            </a:r>
            <a:br>
              <a:rPr lang="ru-RU" sz="3200" dirty="0">
                <a:latin typeface="Arial Black" pitchFamily="34" charset="0"/>
                <a:cs typeface="Times New Roman" pitchFamily="18" charset="0"/>
              </a:rPr>
            </a:br>
            <a:r>
              <a:rPr lang="ru-RU" sz="3200" dirty="0">
                <a:latin typeface="Arial Black" pitchFamily="34" charset="0"/>
                <a:cs typeface="Times New Roman" pitchFamily="18" charset="0"/>
              </a:rPr>
              <a:t/>
            </a:r>
            <a:br>
              <a:rPr lang="ru-RU" sz="3200" dirty="0">
                <a:latin typeface="Arial Black" pitchFamily="34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Воздержитесь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от посещения общественных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мест: вокзалов, </a:t>
            </a:r>
            <a:r>
              <a:rPr lang="ru-RU" sz="1600" dirty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спортивных и зрелищных мероприятий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, общественного транспорта, сократить поездки в поездах пригородного и дальнего сообщения.</a:t>
            </a:r>
          </a:p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Соблюдайте гигиенические меры: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надевать одноразовую маску в людных местах, общественном транспорте;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избегать близких контактов и пребывания в одном помещении с людьми, имеющими видные признаки ОРВИ (кашель, чихание, выделение из носа);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мыть руки после посещения любых общественных мест, транспорта, прикосновений к дверным ручкам, деньгам;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не прикасаться к лицу, глазам немытыми руками;</a:t>
            </a:r>
          </a:p>
          <a:p>
            <a:pPr algn="ctr">
              <a:buFontTx/>
              <a:buChar char="-"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Aharoni" pitchFamily="2" charset="-79"/>
              </a:rPr>
              <a:t>при отсутствии доступа к воде и мылу, для очистки рук использовать спиртовые салфетки, кожные антисептики.</a:t>
            </a:r>
          </a:p>
          <a:p>
            <a:pPr algn="ctr">
              <a:buFontTx/>
              <a:buChar char="-"/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Aharoni" pitchFamily="2" charset="-79"/>
            </a:endParaRPr>
          </a:p>
          <a:p>
            <a:pPr algn="ctr">
              <a:buFontTx/>
              <a:buChar char="-"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83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pic>
        <p:nvPicPr>
          <p:cNvPr id="7170" name="Picture 2" descr="C:\Users\user\Desktop\для ПДН СЛАЙДЫ ФОТО\вирус.6-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7200800" cy="538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5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Напоминаем!!!!!!!!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Статья 2.3 КоАП РФ.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Возраст, по достижении которого наступает административная ответственность</a:t>
            </a:r>
          </a:p>
          <a:p>
            <a:pPr algn="just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Административной ответственности подлежит лицо, достигшее к моменту совершения административного правонарушения возраста шестнадцати лет</a:t>
            </a:r>
            <a:r>
              <a:rPr lang="ru-RU" sz="32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6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50832" cy="936104"/>
          </a:xfrm>
        </p:spPr>
        <p:txBody>
          <a:bodyPr/>
          <a:lstStyle/>
          <a:p>
            <a:pPr algn="ctr"/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Статья 6.3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КоАП РФ «Нарушение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законодательства в области обеспечения санитарно-эпидемиологического благополучия населения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Ч.1 Нарушение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законодательства в области обеспечения санитарно-эпидемиологического благополучия населения, выразившееся в нарушении действующих санитарных </a:t>
            </a:r>
            <a:r>
              <a:rPr lang="ru-RU" sz="25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правил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и гигиенических нормативов, невыполнении санитарно-гигиенических и противоэпидемических мероприятий, -</a:t>
            </a:r>
          </a:p>
          <a:p>
            <a:pPr algn="just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влечет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предупреждение или наложение административного штрафа на граждан в размере от ста до пятисот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86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6.3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КоАП РФ «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Нарушение законодательства в области обеспечения санитарно-эпидемиологического благополучия населения»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Ч.2 Те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же действия (бездействие), совершенные в период режима чрезвычайной ситуации или при возникновении угрозы распространения заболевания, представляющего опасность для окружающих, либо в период осуществления на соответствующей территории ограничительных мероприятий (карантина), либо невыполнение в установленный срок выданного в указанные периоды законного предписания (постановления) или требования органа (должностного лица), осуществляющего федеральный государственный санитарно-эпидемиологический надзор, о проведении санитарно-противоэпидемических (профилактических) мероприятий -</a:t>
            </a:r>
          </a:p>
          <a:p>
            <a:pPr algn="just">
              <a:lnSpc>
                <a:spcPct val="120000"/>
              </a:lnSpc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влекут наложение административного штрафа на граждан в размере от пятнадцати тысяч до сорока тысяч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Примечание: объективную сторону по ч. 2 ст. 6.3 КоАП РФ  составляют действия (бездействие) выражающиеся в нарушении санитарных правил и гигиенических нормативов, а также бездействие, состоящее в невыполнении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санитарно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–гигиенических и противоэпидемических мероприятий, совершенные  в период режима чрезвычайной ситуации или при возникновении угрозы распространения заболевания, представляющего опасность для окружающих, либо в период осуществления на соответствующей территории ограничительных мероприятий.</a:t>
            </a:r>
          </a:p>
          <a:p>
            <a:pPr algn="just">
              <a:lnSpc>
                <a:spcPct val="120000"/>
              </a:lnSpc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Справка: В части, касающейся эпидемии новой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инфекции, такие санитарные правила, например, закреплены в постановлении Главного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государственого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врача РФ от 18.03.2020 №7 «Об обеспечении режима изоляции в целях предотвращения распространения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COVID-2019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47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6.3 КоАП РФ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«Нарушение законодательства в области обеспечения санитарно-эпидемиологического благополучия населения»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Ч.3 Действия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(бездействие), предусмотренные частью 2 настоящей статьи, повлекшие причинение вреда здоровью человека или смерть человека, если эти действия (бездействие) не содержат уголовно наказуемого деяния, -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наложение административного штрафа на граждан в размере от ста пятидесяти тысяч до трехсот тысяч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объективную сторону по ч. 3 ст. 6.3 КоАП РФ составляют действия, бездействия, пред. ч.2 данной статьи, повлекшие причинение вреда здоровью человека или смерть, если эти действия (бездействия) не содержат уголовно наказуемого деяния.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для проверки и решения вопроса о привлечении  лица  к административной ответственности в случае наступления смерти  человека вследствие невыполнения противоэпидемических мероприятий является вынесенное следователем органа внутренних дел постановление об отказе в возбуждении уголовного дела по ч. 2 ст.236 УК РФ.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Предписания в соответствии со ст. 51 –ФЗ от 30.03.1999 г. «О санитарно-эпидемиологическом благополучии населения» устанавливаются должностными лицами, осуществляющими федеральный государственный санитарно-эпидемиологический надзор (Роспотребнадзор). В них могут быть определены требования не выходить из дома, за исключением отдельных случаев, соблюдать режим самоизоляции, а также при ухудшении состояния здоровья незамедлительно обращаться за помощью без посещения медицинских организаций.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99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для ПДН СЛАЙДЫ ФОТО\корона 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756084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0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20.6.1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КоАП РФ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Невыполнение правил поведения при чрезвычайной ситуации или угрозе ее возникновения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Ч.1.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Невыполнение правил поведения при введении режима повышенной готовности на территории, на которой существует угроза возникновения чрезвычайной ситуации, или в зоне чрезвычайной ситуации, за исключением случаев, предусмотренных частью 2 статьи 6.3 настоящего Кодекса, -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влечет предупреждение или наложение административного штрафа на граждан в размере от одной тысячи до тридцати тысяч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319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Статья 20.6.1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КоАП РФ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Невыполнение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правил поведения при чрезвычайной ситуации или угрозе ее возникновения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Ч.2.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(бездействие), предусмотренные частью 1 настоящей статьи, повлекшие причинение вреда здоровью человека или имуществу, за исключением случаев, предусмотренных частью 3 статьи 6.3 настоящего Кодекса, если эти действия (бездействие) не содержат уголовно наказуемого деяния, либо повторное совершение административного правонарушения, предусмотренного частью 1 настоящей статьи, -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наложение административного штрафа на граждан в размере от пятнадцати тысяч до пятидесяти тысяч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0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20.6.1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Невыполнение правил поведения при чрезвычайной ситуации или угрозе ее возникновения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Ч.3 Невыполнение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поведения при введении режима повышенной готовности на территории, на которой существует угроза возникновения чрезвычайной ситуации, или в зоне чрезвычайной ситуации, за исключением случаев, предусмотренных частью 2 статьи 6.3 настоящего Кодекса, -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влечет предупреждение или наложение административного штрафа на граждан в размере от одной тысячи до тридцати тысяч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Справка: Указанные правила поведения на основании подпункта «а» ст. 10 Федерального закона от 21.12.1994 №68-ФЗ «О защите населения и территорий от чрезвычайных ситуаций природного и техногенного характера» устанавливаются Правительством РФ.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216</TotalTime>
  <Words>1572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Aharoni</vt:lpstr>
      <vt:lpstr>Arial</vt:lpstr>
      <vt:lpstr>Arial Black</vt:lpstr>
      <vt:lpstr>Arial Narrow</vt:lpstr>
      <vt:lpstr>Times New Roman</vt:lpstr>
      <vt:lpstr>Горизонт</vt:lpstr>
      <vt:lpstr>        Административная ответственность связанная с распространением коронавируса</vt:lpstr>
      <vt:lpstr>Напоминаем!!!!!!!!</vt:lpstr>
      <vt:lpstr>Статья 6.3 КоАП РФ «Нарушение законодательства в области обеспечения санитарно-эпидемиологического благополучия населения»</vt:lpstr>
      <vt:lpstr>Статья 6.3 КоАП РФ «Нарушение законодательства в области обеспечения санитарно-эпидемиологического благополучия населения»</vt:lpstr>
      <vt:lpstr>Статья 6.3 КоАП РФ «Нарушение законодательства в области обеспечения санитарно-эпидемиологического благополучия населения»</vt:lpstr>
      <vt:lpstr>Презентация PowerPoint</vt:lpstr>
      <vt:lpstr>Статья 20.6.1 КоАП РФ Невыполнение правил поведения при чрезвычайной ситуации или угрозе ее возникновения </vt:lpstr>
      <vt:lpstr>Статья 20.6.1 КоАП РФ Невыполнение правил поведения при чрезвычайной ситуации или угрозе ее возникновения</vt:lpstr>
      <vt:lpstr>Статья 20.6.1 Невыполнение правил поведения при чрезвычайной ситуации или угрозе ее возникновения </vt:lpstr>
      <vt:lpstr>Статья 20.6.1 КоАП РФ Невыполнение правил поведения при чрезвычайной ситуации или угрозе ее возникновения </vt:lpstr>
      <vt:lpstr>В соответствии с пунктами 1-3 «Комплекс ограничительных и иных мероприятий по предотвращению распространения новой короновирусной инфекции (2019-NCOV)» утвержденных постановлением Губернатора Забайкальского края от 8 апреля 2020 г. № 30 до улучшения санитарно-эпидемиологической обстановки для граждан введены следующие обязанности и запреты: </vt:lpstr>
      <vt:lpstr>Кроме этого, в соответствии с пп. «а» и «д» пункта 3 Правил поведения, обязательных для исполнения гражданами и организациями, при введении режима повышенной готовности или чрезвычайной ситуации, утвержденных Постановлением Правительства РФ от 02.04.2020 № 417, гражданин обязан: </vt:lpstr>
      <vt:lpstr>Статья 5.35 КоАП РФ Неисполнение родителями или иными законными представителями несовершеннолетних обязанностей по содержанию и воспитанию несовершеннолетних   </vt:lpstr>
      <vt:lpstr>Презентация PowerPoint</vt:lpstr>
      <vt:lpstr>Презентация PowerPoint</vt:lpstr>
      <vt:lpstr> 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Административная ответственность связанная с распространением коронавируса</dc:title>
  <dc:creator>user</dc:creator>
  <cp:lastModifiedBy>ООП ПДН</cp:lastModifiedBy>
  <cp:revision>20</cp:revision>
  <dcterms:created xsi:type="dcterms:W3CDTF">2020-04-21T11:52:11Z</dcterms:created>
  <dcterms:modified xsi:type="dcterms:W3CDTF">2020-04-24T07:37:16Z</dcterms:modified>
</cp:coreProperties>
</file>