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57" r:id="rId4"/>
    <p:sldId id="280" r:id="rId5"/>
    <p:sldId id="279" r:id="rId6"/>
    <p:sldId id="29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3" r:id="rId16"/>
    <p:sldId id="299" r:id="rId17"/>
    <p:sldId id="294" r:id="rId18"/>
    <p:sldId id="295" r:id="rId19"/>
    <p:sldId id="296" r:id="rId20"/>
    <p:sldId id="297" r:id="rId21"/>
    <p:sldId id="298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E8E8"/>
    <a:srgbClr val="35B19D"/>
    <a:srgbClr val="663300"/>
    <a:srgbClr val="B92D14"/>
    <a:srgbClr val="35759D"/>
    <a:srgbClr val="195349"/>
    <a:srgbClr val="4D4D4D"/>
    <a:srgbClr val="2F9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536" autoAdjust="0"/>
    <p:restoredTop sz="95596" autoAdjust="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 smtClean="0"/>
              <a:t>Click to edit Master text styles</a:t>
            </a:r>
          </a:p>
          <a:p>
            <a:pPr lvl="1"/>
            <a:r>
              <a:rPr lang="en-US" altLang="ru-RU" noProof="0" smtClean="0"/>
              <a:t>Second level</a:t>
            </a:r>
          </a:p>
          <a:p>
            <a:pPr lvl="2"/>
            <a:r>
              <a:rPr lang="en-US" altLang="ru-RU" noProof="0" smtClean="0"/>
              <a:t>Third level</a:t>
            </a:r>
          </a:p>
          <a:p>
            <a:pPr lvl="3"/>
            <a:r>
              <a:rPr lang="en-US" altLang="ru-RU" noProof="0" smtClean="0"/>
              <a:t>Fourth level</a:t>
            </a:r>
          </a:p>
          <a:p>
            <a:pPr lvl="4"/>
            <a:r>
              <a:rPr lang="en-US" altLang="ru-RU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54DA90-8C5A-4D3F-9B59-0DBBCD1AAF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53218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5E15A1-1E0C-4E80-AAE4-B371D594FC04}" type="slidenum">
              <a:rPr lang="en-US" altLang="ru-RU" sz="1200" smtClean="0"/>
              <a:pPr/>
              <a:t>1</a:t>
            </a:fld>
            <a:endParaRPr lang="en-US" altLang="ru-RU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7726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0A82EF-7A65-4B77-861E-9116F6CA2F02}" type="slidenum">
              <a:rPr lang="en-US" altLang="ru-RU" sz="1200" smtClean="0"/>
              <a:pPr/>
              <a:t>3</a:t>
            </a:fld>
            <a:endParaRPr lang="en-US" altLang="ru-RU" sz="120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0264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C71EE-3497-4D12-B58C-296F514A46E0}" type="slidenum">
              <a:rPr lang="en-US" altLang="ru-RU" sz="1200" smtClean="0"/>
              <a:pPr/>
              <a:t>5</a:t>
            </a:fld>
            <a:endParaRPr lang="en-US" altLang="ru-RU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752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45592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1126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738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61607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324216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8534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4790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047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3204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453169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29397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90488"/>
            <a:ext cx="7391400" cy="685800"/>
          </a:xfrm>
          <a:effectLst>
            <a:outerShdw dist="17961" dir="2700000" algn="ctr" rotWithShape="0">
              <a:srgbClr val="195349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4400" b="1" dirty="0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400" b="1" dirty="0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400" b="1" dirty="0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4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05200"/>
            <a:ext cx="6858000" cy="3352800"/>
          </a:xfrm>
          <a:effectLst>
            <a:outerShdw dist="17961" dir="2700000" algn="ctr" rotWithShape="0">
              <a:srgbClr val="195349"/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ru-RU" altLang="ru-RU" sz="4400" b="1" smtClean="0">
              <a:solidFill>
                <a:srgbClr val="05454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altLang="ru-RU" sz="4400" b="1" smtClean="0">
              <a:solidFill>
                <a:srgbClr val="05454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altLang="ru-RU" sz="3600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ГПОУ «Шилкинский многопрофильный лицей»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600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Корчагина И.В.</a:t>
            </a:r>
            <a:endParaRPr lang="ru-RU" altLang="ru-RU" sz="360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381000" y="1981200"/>
            <a:ext cx="8534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B92D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ОПЫТ НАСТАВНИЧЕСТВА ПО МОДЕЛИ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B92D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«МАСТЕР </a:t>
            </a:r>
            <a:r>
              <a:rPr lang="ru-RU" altLang="ru-RU" sz="4400">
                <a:solidFill>
                  <a:srgbClr val="B92D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altLang="ru-RU" sz="4400" b="1">
                <a:solidFill>
                  <a:srgbClr val="B92D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СТУДЕНТ»</a:t>
            </a:r>
            <a:endParaRPr lang="ru-RU" altLang="ru-RU" sz="4400">
              <a:solidFill>
                <a:srgbClr val="B92D14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543800" cy="2286000"/>
          </a:xfrm>
        </p:spPr>
        <p:txBody>
          <a:bodyPr/>
          <a:lstStyle/>
          <a:p>
            <a:r>
              <a:rPr lang="ru-RU" altLang="ru-RU" sz="8000" b="1" smtClean="0">
                <a:solidFill>
                  <a:srgbClr val="B92D14"/>
                </a:solidFill>
              </a:rPr>
              <a:t>2016 год</a:t>
            </a:r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9144000" cy="5334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68" y="1143000"/>
            <a:ext cx="9110132" cy="5715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296400" cy="611931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b="23636"/>
          <a:stretch>
            <a:fillRect/>
          </a:stretch>
        </p:blipFill>
        <p:spPr>
          <a:xfrm>
            <a:off x="4756150" y="533400"/>
            <a:ext cx="4294188" cy="4819650"/>
          </a:xfrm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31111"/>
          <a:stretch>
            <a:fillRect/>
          </a:stretch>
        </p:blipFill>
        <p:spPr bwMode="auto">
          <a:xfrm>
            <a:off x="609600" y="1323975"/>
            <a:ext cx="35052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399" y="-38703"/>
            <a:ext cx="6294438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8000" b="1" dirty="0">
                <a:solidFill>
                  <a:srgbClr val="B92D14"/>
                </a:solidFill>
                <a:latin typeface="Microsoft Sans Serif"/>
                <a:ea typeface="+mj-ea"/>
                <a:cs typeface="+mj-cs"/>
              </a:rPr>
              <a:t>2020 год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H="1" flipV="1">
            <a:off x="4419600" y="5588000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Проекты: 1. Угловой передатчик радиоволн для радиостанций; 2. Радиостанция со встроенным </a:t>
            </a:r>
            <a:r>
              <a:rPr lang="en-US" altLang="ru-RU" sz="12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GPS</a:t>
            </a:r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навигатором; 3. «Электромагнитный ускоритель частиц»; 4. Остановка пригородных поездов с подогревом и освещением. </a:t>
            </a:r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проектов, студент</a:t>
            </a:r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гр.</a:t>
            </a:r>
            <a:r>
              <a:rPr lang="ru-RU" altLang="ru-RU" sz="1100">
                <a:solidFill>
                  <a:srgbClr val="05454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ЭТП 2-17 </a:t>
            </a:r>
            <a:r>
              <a:rPr lang="ru-RU" altLang="ru-RU" sz="12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Соколов Антон.</a:t>
            </a:r>
            <a:endParaRPr lang="ru-RU" altLang="ru-RU" sz="1200">
              <a:solidFill>
                <a:srgbClr val="0545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52400" y="1525588"/>
            <a:ext cx="4114800" cy="507841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altLang="ru-RU" sz="120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14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Внедрение цифровых технологий для оборудования тяговой подстанции</a:t>
            </a:r>
            <a:r>
              <a:rPr lang="ru-RU" altLang="ru-RU" sz="1400">
                <a:solidFill>
                  <a:srgbClr val="0545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QR-код. Автор проекта, студент гр. ЭТП 4-19 Тихенко Александр.</a:t>
            </a:r>
            <a:endParaRPr lang="ru-RU" altLang="ru-RU" sz="1400">
              <a:solidFill>
                <a:srgbClr val="0545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7086600" cy="4973053"/>
          </a:xfrm>
        </p:spPr>
      </p:pic>
      <p:sp>
        <p:nvSpPr>
          <p:cNvPr id="3" name="Прямоугольник 2"/>
          <p:cNvSpPr/>
          <p:nvPr/>
        </p:nvSpPr>
        <p:spPr>
          <a:xfrm>
            <a:off x="838200" y="1106269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Аукцион технических идей - </a:t>
            </a:r>
            <a:r>
              <a:rPr lang="ru-RU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26224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8000" b="1" dirty="0" smtClean="0">
                <a:solidFill>
                  <a:srgbClr val="B92D14"/>
                </a:solidFill>
                <a:ea typeface="+mn-ea"/>
                <a:cs typeface="+mn-cs"/>
              </a:rPr>
              <a:t>2021 </a:t>
            </a:r>
            <a:r>
              <a:rPr lang="ru-RU" sz="8000" b="1" dirty="0">
                <a:solidFill>
                  <a:srgbClr val="B92D14"/>
                </a:solidFill>
                <a:ea typeface="+mn-ea"/>
                <a:cs typeface="+mn-cs"/>
              </a:rPr>
              <a:t>год</a:t>
            </a:r>
            <a:r>
              <a:rPr lang="ru-RU" sz="2400" dirty="0">
                <a:solidFill>
                  <a:srgbClr val="777777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62200"/>
            <a:ext cx="314325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4267200" y="2133601"/>
            <a:ext cx="4191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Дистанционное участие в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краевой выставке НТТМ - 2021 Забайкальского края;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 Осипов В. «Обозначение опасных зон на перроне вокзала»;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Веслополова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В. «Умное окно».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Макаров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 ролик «Устройство от обледенения проводов КС»; Ершов И. и Филиппов Н. ролик «Плакат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ар код Безопасный переезд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20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Стартап</a:t>
            </a:r>
            <a:r>
              <a:rPr lang="ru-RU" sz="2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-поезд РЖД </a:t>
            </a:r>
            <a:r>
              <a:rPr lang="ru-RU" sz="20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Road-Show</a:t>
            </a:r>
            <a:r>
              <a:rPr lang="ru-RU" sz="20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поисках инновационных проектов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414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ixabay.com/photo/2015/11/02/08/21/shaking-hands-1018096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62" y="4518951"/>
            <a:ext cx="3136676" cy="221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1905000" y="1219200"/>
            <a:ext cx="5562600" cy="833194"/>
          </a:xfrm>
          <a:prstGeom prst="roundRect">
            <a:avLst/>
          </a:prstGeom>
          <a:solidFill>
            <a:srgbClr val="35B19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33177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МЕТОД ПРОЕКТОВ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Левая фигурная скобка 4"/>
          <p:cNvSpPr/>
          <p:nvPr/>
        </p:nvSpPr>
        <p:spPr bwMode="auto">
          <a:xfrm rot="16200000">
            <a:off x="4387739" y="-780183"/>
            <a:ext cx="457200" cy="5943600"/>
          </a:xfrm>
          <a:prstGeom prst="leftBrac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solidFill>
                  <a:srgbClr val="B92D14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1644539" y="2519716"/>
            <a:ext cx="6134100" cy="1066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549" y="257366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самореализации студентов и мастера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53280" y="3660158"/>
            <a:ext cx="3048000" cy="990600"/>
          </a:xfrm>
          <a:prstGeom prst="roundRect">
            <a:avLst/>
          </a:prstGeom>
          <a:solidFill>
            <a:srgbClr val="35B19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418920" y="3686015"/>
            <a:ext cx="3048000" cy="990600"/>
          </a:xfrm>
          <a:prstGeom prst="roundRect">
            <a:avLst/>
          </a:prstGeom>
          <a:solidFill>
            <a:srgbClr val="35B19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174" y="3932945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4025" y="3932944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4049936" y="4244471"/>
            <a:ext cx="1295400" cy="49529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 rot="10800000">
            <a:off x="3976352" y="3667844"/>
            <a:ext cx="1295400" cy="49529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79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24528"/>
          <a:stretch/>
        </p:blipFill>
        <p:spPr>
          <a:xfrm rot="20675038">
            <a:off x="441131" y="817099"/>
            <a:ext cx="2514600" cy="227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73" y="134461"/>
            <a:ext cx="2457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 rot="863455">
            <a:off x="5602926" y="291135"/>
            <a:ext cx="210697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3333"/>
          <a:stretch/>
        </p:blipFill>
        <p:spPr>
          <a:xfrm>
            <a:off x="147378" y="2644112"/>
            <a:ext cx="2207979" cy="189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445" r="14816"/>
          <a:stretch/>
        </p:blipFill>
        <p:spPr>
          <a:xfrm rot="965497">
            <a:off x="6604166" y="1341098"/>
            <a:ext cx="2152650" cy="376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351">
            <a:off x="746862" y="3799992"/>
            <a:ext cx="2148379" cy="295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507">
            <a:off x="5075921" y="3573115"/>
            <a:ext cx="2159365" cy="296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35" y="3340553"/>
            <a:ext cx="2320342" cy="319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035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161">
            <a:off x="377727" y="237865"/>
            <a:ext cx="2928170" cy="219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b="2222"/>
          <a:stretch/>
        </p:blipFill>
        <p:spPr>
          <a:xfrm rot="10800000">
            <a:off x="3124200" y="-87012"/>
            <a:ext cx="2667000" cy="392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000" r="26667"/>
          <a:stretch/>
        </p:blipFill>
        <p:spPr>
          <a:xfrm rot="803748">
            <a:off x="5672108" y="303430"/>
            <a:ext cx="2875894" cy="218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8" y="2718425"/>
            <a:ext cx="2480646" cy="330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4" y="3893869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54">
            <a:off x="5336579" y="2334315"/>
            <a:ext cx="3546950" cy="236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68" y="44958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628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7000"/>
              </a:lnSpc>
            </a:pPr>
            <a:r>
              <a:rPr lang="ru-RU" altLang="ru-RU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«Наставничество</a:t>
            </a:r>
            <a:r>
              <a:rPr lang="ru-RU" altLang="ru-RU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altLang="ru-RU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проектной</a:t>
            </a:r>
            <a:r>
              <a:rPr lang="ru-RU" altLang="ru-RU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smtClean="0">
                <a:solidFill>
                  <a:srgbClr val="05454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деятельности»</a:t>
            </a:r>
            <a:endParaRPr lang="ru-RU" altLang="ru-RU" smtClean="0">
              <a:solidFill>
                <a:srgbClr val="054548"/>
              </a:solidFill>
            </a:endParaRPr>
          </a:p>
        </p:txBody>
      </p:sp>
      <p:pic>
        <p:nvPicPr>
          <p:cNvPr id="51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2819400"/>
            <a:ext cx="4302125" cy="3581400"/>
          </a:xfrm>
        </p:spPr>
      </p:pic>
      <p:pic>
        <p:nvPicPr>
          <p:cNvPr id="512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t="36961" r="14600" b="2737"/>
          <a:stretch>
            <a:fillRect/>
          </a:stretch>
        </p:blipFill>
        <p:spPr bwMode="auto">
          <a:xfrm>
            <a:off x="4283075" y="2514600"/>
            <a:ext cx="46323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3"/>
          <p:cNvSpPr>
            <a:spLocks noChangeArrowheads="1"/>
          </p:cNvSpPr>
          <p:nvPr/>
        </p:nvSpPr>
        <p:spPr bwMode="auto">
          <a:xfrm>
            <a:off x="3810000" y="2644775"/>
            <a:ext cx="5105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endParaRPr lang="ru-RU" altLang="ru-RU">
              <a:solidFill>
                <a:srgbClr val="2F373E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ru-RU" altLang="ru-RU">
                <a:solidFill>
                  <a:srgbClr val="2F373E"/>
                </a:solidFill>
                <a:latin typeface="Times New Roman" panose="02020603050405020304" pitchFamily="18" charset="0"/>
              </a:rPr>
              <a:t>Проект – это черновик будущего. </a:t>
            </a:r>
          </a:p>
          <a:p>
            <a:pPr algn="r"/>
            <a:r>
              <a:rPr lang="ru-RU" altLang="ru-RU">
                <a:solidFill>
                  <a:srgbClr val="2F373E"/>
                </a:solidFill>
                <a:latin typeface="Times New Roman" panose="02020603050405020304" pitchFamily="18" charset="0"/>
              </a:rPr>
              <a:t>Жюль Ренар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1" y="2428010"/>
            <a:ext cx="6400800" cy="3371136"/>
          </a:xfrm>
          <a:prstGeom prst="sun">
            <a:avLst/>
          </a:prstGeom>
          <a:solidFill>
            <a:srgbClr val="E8E8E8"/>
          </a:solidFill>
          <a:ln>
            <a:solidFill>
              <a:srgbClr val="35B19D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НАСТАВНИЧЕСТВО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1101" y="1275671"/>
            <a:ext cx="6705600" cy="410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5400" b="1" cap="none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развитие научно-технического потенциала студентов</a:t>
            </a:r>
            <a:endParaRPr lang="ru-RU" sz="5400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4292" y="1857474"/>
            <a:ext cx="6692348" cy="399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b="1" cap="none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формирование навыков самосовершенствования</a:t>
            </a:r>
            <a:endParaRPr lang="ru-RU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7264" y="3276600"/>
            <a:ext cx="6246404" cy="2971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b="1" cap="none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профессиональная самореализация студентов</a:t>
            </a:r>
            <a:endParaRPr lang="ru-RU" b="1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893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24000"/>
            <a:ext cx="7315200" cy="4191000"/>
          </a:xfrm>
        </p:spPr>
        <p:txBody>
          <a:bodyPr>
            <a:prstTxWarp prst="textWave1">
              <a:avLst/>
            </a:prstTxWarp>
          </a:bodyPr>
          <a:lstStyle/>
          <a:p>
            <a:pPr marL="0" indent="0" algn="ctr">
              <a:buNone/>
            </a:pPr>
            <a:r>
              <a:rPr lang="ru-RU" sz="4400" i="1" dirty="0" smtClean="0">
                <a:ln w="0"/>
                <a:solidFill>
                  <a:srgbClr val="0A8B9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СПАСИБО ЗА ВНИМАНИЕ!</a:t>
            </a:r>
            <a:endParaRPr lang="ru-RU" sz="4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58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55405" r="2172" b="9460"/>
          <a:stretch/>
        </p:blipFill>
        <p:spPr bwMode="auto">
          <a:xfrm>
            <a:off x="2554288" y="4343400"/>
            <a:ext cx="632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0" r="73193" b="10408"/>
          <a:stretch>
            <a:fillRect/>
          </a:stretch>
        </p:blipFill>
        <p:spPr bwMode="auto">
          <a:xfrm>
            <a:off x="36513" y="1905000"/>
            <a:ext cx="25177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987" t="4921" r="22181" b="45871"/>
          <a:stretch/>
        </p:blipFill>
        <p:spPr>
          <a:xfrm>
            <a:off x="2895600" y="1433310"/>
            <a:ext cx="5486400" cy="2743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-43705"/>
            <a:ext cx="73152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наставничества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931888" y="1662231"/>
            <a:ext cx="2315881" cy="970259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240" y="189065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 rot="16200000">
            <a:off x="4316304" y="5043340"/>
            <a:ext cx="659266" cy="865852"/>
          </a:xfrm>
          <a:prstGeom prst="downArrow">
            <a:avLst/>
          </a:prstGeom>
          <a:solidFill>
            <a:srgbClr val="19534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5559128" y="3378252"/>
            <a:ext cx="2483659" cy="877319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1761120" y="5037800"/>
            <a:ext cx="2144130" cy="1727443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5135" y="557231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 rot="5400000">
            <a:off x="4320314" y="5720713"/>
            <a:ext cx="666170" cy="850927"/>
          </a:xfrm>
          <a:prstGeom prst="downArrow">
            <a:avLst/>
          </a:prstGeom>
          <a:solidFill>
            <a:srgbClr val="19534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1761120" y="2702114"/>
            <a:ext cx="657415" cy="535632"/>
          </a:xfrm>
          <a:prstGeom prst="downArrow">
            <a:avLst/>
          </a:prstGeom>
          <a:solidFill>
            <a:srgbClr val="19534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5437263" y="5208028"/>
            <a:ext cx="1676400" cy="1335733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5437263" y="1662231"/>
            <a:ext cx="2595211" cy="92828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8874" y="187298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895777" y="3296070"/>
            <a:ext cx="2388099" cy="959501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>
            <a:off x="6160605" y="2736761"/>
            <a:ext cx="594658" cy="566871"/>
          </a:xfrm>
          <a:prstGeom prst="downArrow">
            <a:avLst/>
          </a:prstGeom>
          <a:solidFill>
            <a:srgbClr val="19534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 rot="10800000">
            <a:off x="6964905" y="2680210"/>
            <a:ext cx="623827" cy="522856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633" y="122730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B92D14"/>
                  </a:solidFill>
                </a:ln>
              </a:rPr>
              <a:t>Гуру и его Последователь</a:t>
            </a:r>
            <a:endParaRPr lang="ru-RU" sz="2000" dirty="0">
              <a:ln>
                <a:solidFill>
                  <a:srgbClr val="B92D14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8863" y="122242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B92D14"/>
                  </a:solidFill>
                </a:ln>
              </a:rPr>
              <a:t>Мастер и Подмастерье</a:t>
            </a:r>
            <a:endParaRPr lang="ru-RU" sz="2000" dirty="0">
              <a:ln>
                <a:solidFill>
                  <a:srgbClr val="B92D14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4807" y="4357277"/>
            <a:ext cx="36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B92D14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тандем</a:t>
            </a:r>
            <a:endParaRPr lang="ru-RU" sz="2800" b="1" dirty="0">
              <a:ln>
                <a:solidFill>
                  <a:srgbClr val="B92D14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6934200" cy="11731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dirty="0" smtClean="0">
                <a:solidFill>
                  <a:schemeClr val="bg2">
                    <a:lumMod val="75000"/>
                  </a:schemeClr>
                </a:solidFill>
              </a:rPr>
              <a:t>Наставничество в проектной деятельности</a:t>
            </a:r>
            <a:endParaRPr lang="en-US" altLang="ru-RU" sz="4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20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37408" r="30844" b="38806"/>
          <a:stretch/>
        </p:blipFill>
        <p:spPr bwMode="auto">
          <a:xfrm>
            <a:off x="2362200" y="1524401"/>
            <a:ext cx="455107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1881477" y="4206646"/>
            <a:ext cx="1805277" cy="218054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реализует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понимает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идею и владеет 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публичного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</a:t>
            </a:r>
            <a:endParaRPr lang="ru-RU" altLang="ru-RU" sz="1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343401" y="4221356"/>
            <a:ext cx="1828800" cy="218054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 модель,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программирует,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понятие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 собранной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</a:t>
            </a:r>
            <a:endParaRPr lang="ru-RU" altLang="ru-RU" sz="1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913273" y="1752600"/>
            <a:ext cx="2057400" cy="297139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ctr" eaLnBrk="1" hangingPunct="1">
              <a:buFont typeface="Wingdings" panose="05000000000000000000" pitchFamily="2" charset="2"/>
              <a:buChar char="ü"/>
            </a:pP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</a:t>
            </a:r>
          </a:p>
          <a:p>
            <a:pPr marL="285750" indent="-285750" algn="ctr" eaLnBrk="1" hangingPunct="1">
              <a:buFont typeface="Wingdings" panose="05000000000000000000" pitchFamily="2" charset="2"/>
              <a:buChar char="ü"/>
            </a:pP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проекта</a:t>
            </a:r>
          </a:p>
          <a:p>
            <a:pPr marL="285750" indent="-285750" algn="ctr" eaLnBrk="1" hangingPunct="1">
              <a:buFont typeface="Wingdings" panose="05000000000000000000" pitchFamily="2" charset="2"/>
              <a:buChar char="ü"/>
            </a:pP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Уверенные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 </a:t>
            </a:r>
            <a:endParaRPr lang="ru-RU" altLang="ru-RU" sz="1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14400"/>
            <a:ext cx="3124200" cy="33468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58" y="1143000"/>
            <a:ext cx="2930581" cy="3252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8"/>
          <a:stretch/>
        </p:blipFill>
        <p:spPr>
          <a:xfrm>
            <a:off x="4276725" y="3505200"/>
            <a:ext cx="3028950" cy="350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13279"/>
            <a:ext cx="3023517" cy="3676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1612" y="152400"/>
            <a:ext cx="8086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 «Техническое творчество»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46859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7638"/>
            <a:ext cx="9144000" cy="547052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6172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2" b="73622"/>
          <a:stretch>
            <a:fillRect/>
          </a:stretch>
        </p:blipFill>
        <p:spPr bwMode="auto">
          <a:xfrm>
            <a:off x="457200" y="146685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610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77" y="1713131"/>
            <a:ext cx="7235190" cy="5082731"/>
          </a:xfrm>
        </p:spPr>
      </p:pic>
      <p:sp>
        <p:nvSpPr>
          <p:cNvPr id="2" name="Прямоугольник 1"/>
          <p:cNvSpPr/>
          <p:nvPr/>
        </p:nvSpPr>
        <p:spPr>
          <a:xfrm>
            <a:off x="609600" y="1066800"/>
            <a:ext cx="778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Аукцион технических идей - 2015</a:t>
            </a:r>
            <a:endParaRPr lang="ru-RU" sz="3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777777"/>
      </a:dk1>
      <a:lt1>
        <a:srgbClr val="FFFFFF"/>
      </a:lt1>
      <a:dk2>
        <a:srgbClr val="777777"/>
      </a:dk2>
      <a:lt2>
        <a:srgbClr val="0A8B90"/>
      </a:lt2>
      <a:accent1>
        <a:srgbClr val="07ADB0"/>
      </a:accent1>
      <a:accent2>
        <a:srgbClr val="04C6C0"/>
      </a:accent2>
      <a:accent3>
        <a:srgbClr val="FFFFFF"/>
      </a:accent3>
      <a:accent4>
        <a:srgbClr val="656565"/>
      </a:accent4>
      <a:accent5>
        <a:srgbClr val="AAD3D4"/>
      </a:accent5>
      <a:accent6>
        <a:srgbClr val="03B3AE"/>
      </a:accent6>
      <a:hlink>
        <a:srgbClr val="10D8CE"/>
      </a:hlink>
      <a:folHlink>
        <a:srgbClr val="CFCFC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</TotalTime>
  <Words>278</Words>
  <Application>Microsoft Office PowerPoint</Application>
  <PresentationFormat>Экран (4:3)</PresentationFormat>
  <Paragraphs>95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MS PGothic</vt:lpstr>
      <vt:lpstr>Arial</vt:lpstr>
      <vt:lpstr>Calibri</vt:lpstr>
      <vt:lpstr>Georgia</vt:lpstr>
      <vt:lpstr>Microsoft Sans Serif</vt:lpstr>
      <vt:lpstr>Times New Roman</vt:lpstr>
      <vt:lpstr>Wingdings</vt:lpstr>
      <vt:lpstr>powerpoint-template-24</vt:lpstr>
      <vt:lpstr>  </vt:lpstr>
      <vt:lpstr>«Наставничество в проектной деятельности»</vt:lpstr>
      <vt:lpstr>Презентация PowerPoint</vt:lpstr>
      <vt:lpstr>Модели наставничества</vt:lpstr>
      <vt:lpstr>Наставничество в проектной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2016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2021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Учитель</cp:lastModifiedBy>
  <cp:revision>312</cp:revision>
  <dcterms:created xsi:type="dcterms:W3CDTF">2007-04-02T02:11:51Z</dcterms:created>
  <dcterms:modified xsi:type="dcterms:W3CDTF">2022-03-21T02:12:21Z</dcterms:modified>
</cp:coreProperties>
</file>