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9" r:id="rId7"/>
    <p:sldId id="275" r:id="rId8"/>
    <p:sldId id="261" r:id="rId9"/>
    <p:sldId id="262" r:id="rId10"/>
    <p:sldId id="264" r:id="rId11"/>
    <p:sldId id="260" r:id="rId12"/>
    <p:sldId id="266" r:id="rId13"/>
    <p:sldId id="267" r:id="rId14"/>
    <p:sldId id="270" r:id="rId15"/>
    <p:sldId id="271" r:id="rId16"/>
    <p:sldId id="272" r:id="rId17"/>
    <p:sldId id="26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8910-B5CE-4C0C-91C0-7E8A988F752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0D544-479D-4037-B723-CEBA8265FE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7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5656" y="4077072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1961-2020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2656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ГПОУ «Шилкинский многопрофильный лицей»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okalnyj-ansambl-pavla-sharomova-do-otpravlenya-poezda-ostalos-5-minut-ko-dnyu-rozhdeniya-rzhd_(mp3IQ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92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0922_164906.jpg"/>
          <p:cNvPicPr>
            <a:picLocks noChangeAspect="1"/>
          </p:cNvPicPr>
          <p:nvPr/>
        </p:nvPicPr>
        <p:blipFill>
          <a:blip r:embed="rId4" cstate="print"/>
          <a:srcRect l="10801" r="24800" b="1701"/>
          <a:stretch>
            <a:fillRect/>
          </a:stretch>
        </p:blipFill>
        <p:spPr>
          <a:xfrm rot="16200000">
            <a:off x="5069641" y="-552918"/>
            <a:ext cx="2684729" cy="5463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200922_165108.jpg"/>
          <p:cNvPicPr>
            <a:picLocks noChangeAspect="1"/>
          </p:cNvPicPr>
          <p:nvPr/>
        </p:nvPicPr>
        <p:blipFill>
          <a:blip r:embed="rId5" cstate="print"/>
          <a:srcRect t="-1844" r="7275" b="9699"/>
          <a:stretch>
            <a:fillRect/>
          </a:stretch>
        </p:blipFill>
        <p:spPr>
          <a:xfrm rot="10800000">
            <a:off x="755576" y="3933056"/>
            <a:ext cx="3528392" cy="2629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 l="8741" t="6100" r="5071" b="2274"/>
          <a:stretch>
            <a:fillRect/>
          </a:stretch>
        </p:blipFill>
        <p:spPr bwMode="auto">
          <a:xfrm rot="5400000">
            <a:off x="5674122" y="3479006"/>
            <a:ext cx="2520281" cy="3572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20200922_164811.jpg"/>
          <p:cNvPicPr>
            <a:picLocks noChangeAspect="1"/>
          </p:cNvPicPr>
          <p:nvPr/>
        </p:nvPicPr>
        <p:blipFill>
          <a:blip r:embed="rId7" cstate="print"/>
          <a:srcRect t="7567" r="14443" b="5777"/>
          <a:stretch>
            <a:fillRect/>
          </a:stretch>
        </p:blipFill>
        <p:spPr>
          <a:xfrm rot="10800000">
            <a:off x="395536" y="1052736"/>
            <a:ext cx="2880320" cy="2187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1148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 r="14769"/>
          <a:stretch>
            <a:fillRect/>
          </a:stretch>
        </p:blipFill>
        <p:spPr bwMode="auto">
          <a:xfrm rot="16200000">
            <a:off x="755489" y="3285073"/>
            <a:ext cx="3600577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20688"/>
            <a:ext cx="3915435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620688"/>
            <a:ext cx="4248472" cy="2388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284984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1310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54868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Время выбора - 90-е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052736"/>
            <a:ext cx="468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1995 г – переименовано в Профессиональной училище №16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Коллектив  пополняется новыми кадрами, в том числе из выпускников училища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Ежегодно  Забайкальская железная дорога принимает  квалифицированные кадры – помощников машиниста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локомотва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электромонтеров тяговых подстанций, проводников пассажирских вагонов, дежурных по станции и др. На стальных магистралях страны трудятся тысячи наших выпускников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Наталья\Pictures\2020-09-23\001.jpg"/>
          <p:cNvPicPr>
            <a:picLocks noChangeAspect="1" noChangeArrowheads="1"/>
          </p:cNvPicPr>
          <p:nvPr/>
        </p:nvPicPr>
        <p:blipFill>
          <a:blip r:embed="rId4" cstate="print"/>
          <a:srcRect l="35732" b="23745"/>
          <a:stretch>
            <a:fillRect/>
          </a:stretch>
        </p:blipFill>
        <p:spPr bwMode="auto">
          <a:xfrm rot="5756752">
            <a:off x="5777734" y="2953557"/>
            <a:ext cx="2129554" cy="3475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Наталья\Pictures\2020-09-23\002.jpg"/>
          <p:cNvPicPr>
            <a:picLocks noChangeAspect="1" noChangeArrowheads="1"/>
          </p:cNvPicPr>
          <p:nvPr/>
        </p:nvPicPr>
        <p:blipFill>
          <a:blip r:embed="rId5" cstate="print"/>
          <a:srcRect l="42588" b="42811"/>
          <a:stretch>
            <a:fillRect/>
          </a:stretch>
        </p:blipFill>
        <p:spPr bwMode="auto">
          <a:xfrm rot="16403323">
            <a:off x="5982579" y="729436"/>
            <a:ext cx="2224087" cy="304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Наталья\Pictures\2020-09-23\003.jpg"/>
          <p:cNvPicPr>
            <a:picLocks noChangeAspect="1" noChangeArrowheads="1"/>
          </p:cNvPicPr>
          <p:nvPr/>
        </p:nvPicPr>
        <p:blipFill>
          <a:blip r:embed="rId6" cstate="print"/>
          <a:srcRect l="44264" b="42335"/>
          <a:stretch>
            <a:fillRect/>
          </a:stretch>
        </p:blipFill>
        <p:spPr bwMode="auto">
          <a:xfrm rot="16200000">
            <a:off x="1863781" y="3904972"/>
            <a:ext cx="217608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2137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Наталья\Downloads\DSC_0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6308">
            <a:off x="4998312" y="2639595"/>
            <a:ext cx="3888432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Наталья\Downloads\SAM_3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04410">
            <a:off x="395536" y="2636912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Наталья\Downloads\DSC_08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077072"/>
            <a:ext cx="4248472" cy="283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Новейшая история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XXI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век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692696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2013 году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училище вышло на новую ступень развития: из НПО шагнуло в СПО и переименовано в  ГПОУ «Шилкинский  многопрофильный лицей»</a:t>
            </a: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2015-2018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гг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– Региональная инновационная площадка </a:t>
            </a: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2016 году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Чернышевское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училище вошло в состав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Шилкинского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лицея, является его филиалом.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Tm="1936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Признание работодателей – лучший результат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4009217" cy="40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348880"/>
            <a:ext cx="4248472" cy="40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240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988840"/>
            <a:ext cx="372386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6672"/>
            <a:ext cx="4896544" cy="506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903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Руководители 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1961-2020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600200"/>
            <a:ext cx="6552728" cy="4525963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Овчинников Василий Степанович</a:t>
            </a:r>
          </a:p>
          <a:p>
            <a:pPr algn="ctr">
              <a:buNone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Шемелин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Александр Георгиевич </a:t>
            </a:r>
          </a:p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Перетягин Юрий Степанович</a:t>
            </a:r>
          </a:p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Гаврилюк Владимир Иванович</a:t>
            </a:r>
          </a:p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Перетягина Ирина Прокопьевна</a:t>
            </a:r>
          </a:p>
          <a:p>
            <a:pPr algn="ctr">
              <a:buNone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Дельгас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Валерий Эдуардович</a:t>
            </a:r>
          </a:p>
          <a:p>
            <a:pPr algn="ctr">
              <a:buNone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Бржезитский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Геннадий Александрович</a:t>
            </a:r>
          </a:p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Новиков Владимир Сергеевич </a:t>
            </a:r>
          </a:p>
          <a:p>
            <a:pPr algn="ctr">
              <a:buNone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Седяев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Геогрий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Викторович</a:t>
            </a:r>
          </a:p>
          <a:p>
            <a:pPr algn="ctr">
              <a:buNone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Сагиров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Фарит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Ахметханифович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Александров Сергей Георгиевич </a:t>
            </a:r>
          </a:p>
          <a:p>
            <a:pPr algn="ctr"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Сегодня лицей возглавляет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Шулимова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Евгения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Рафаильевна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Наталья\Downloads\Директор-Перетягин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1531">
            <a:off x="362370" y="291187"/>
            <a:ext cx="1806985" cy="193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21301064">
            <a:off x="621115" y="207581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Перетягин Ю.С.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Шумилова-Е.Р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2782">
            <a:off x="7129169" y="4290375"/>
            <a:ext cx="142875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333724">
            <a:off x="6815096" y="632033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Шулимова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Е.Р.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Сагир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36332">
            <a:off x="509161" y="2459964"/>
            <a:ext cx="1684775" cy="178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rot="21337268">
            <a:off x="764278" y="415634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Сагиров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Ф.А.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ПУ-16\Documents\IMG-20200623-WA0009.jpg"/>
          <p:cNvPicPr/>
          <p:nvPr/>
        </p:nvPicPr>
        <p:blipFill>
          <a:blip r:embed="rId7" cstate="print"/>
          <a:srcRect b="34623"/>
          <a:stretch>
            <a:fillRect/>
          </a:stretch>
        </p:blipFill>
        <p:spPr bwMode="auto">
          <a:xfrm rot="529468">
            <a:off x="7508825" y="198270"/>
            <a:ext cx="1200759" cy="176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 rot="565185">
            <a:off x="7322809" y="197238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Дельгас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В.Э.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C:\Users\Наталья\Pictures\2020-09-23\004.jpg"/>
          <p:cNvPicPr>
            <a:picLocks noChangeAspect="1" noChangeArrowheads="1"/>
          </p:cNvPicPr>
          <p:nvPr/>
        </p:nvPicPr>
        <p:blipFill>
          <a:blip r:embed="rId8" cstate="print"/>
          <a:srcRect l="56480" t="19520" r="1864" b="38076"/>
          <a:stretch>
            <a:fillRect/>
          </a:stretch>
        </p:blipFill>
        <p:spPr bwMode="auto">
          <a:xfrm rot="21396619">
            <a:off x="522347" y="4475446"/>
            <a:ext cx="1352686" cy="189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 rot="21355085">
            <a:off x="475667" y="631637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Александров С.Г.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 l="24627" t="25951" r="62691" b="49720"/>
          <a:stretch>
            <a:fillRect/>
          </a:stretch>
        </p:blipFill>
        <p:spPr bwMode="auto">
          <a:xfrm rot="465235">
            <a:off x="7283148" y="2213786"/>
            <a:ext cx="1325168" cy="1851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 rot="447495">
            <a:off x="7104336" y="3909249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Шемелин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А.Г.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5551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  <p:bldP spid="10" grpId="0"/>
      <p:bldP spid="12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Ветераны педагогического труда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https://i.mycdn.me/i?r=AyH4iRPQ2q0otWIFepML2LxR-klcdK6m3lmo7MEKURYCR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17281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339752" y="1268760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ru-RU" sz="1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Силкина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Нина Фёдоровна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/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 августа 1970 года – воспитатель ТУ №1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/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октября 1983 года – преподаватель эстетики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/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Годы работы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с 1970 по 2013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гг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/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педагогический стаж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43 года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/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Звание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«Отличник ПТО РФ» (1993 год)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/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Почётная грамота Министерства образования, науки и молодёжной политики Забайкальского края (Приказ от 01.09.2011 г №753-к)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1" name="Рисунок 10" descr="image (1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18722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339752" y="3645024"/>
            <a:ext cx="38884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Квачёва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Ольга Михайловна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04.09.1974 года </a:t>
            </a:r>
            <a:r>
              <a:rPr lang="ru-RU" sz="12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мастер производственного обучения по профессии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Повар, кондитер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06.09.2004 г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преподаватель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спецдисциплин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профессии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Повар, кондитер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педагогический стаж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46 лет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2005 г.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Почётная грамота губернатора Читинской области в связи с празднованием 65-летия государственной системы начального профессионального образования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2011 год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Почётная грамота Министерства образования, науки и молодёжной политики Забайкальского края (Приказ от 01.09.2011 №753-к)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C:\Users\ПУ-16\Documents\IMG-20200623-WA0009.jpg"/>
          <p:cNvPicPr/>
          <p:nvPr/>
        </p:nvPicPr>
        <p:blipFill>
          <a:blip r:embed="rId6" cstate="print"/>
          <a:srcRect b="34623"/>
          <a:stretch>
            <a:fillRect/>
          </a:stretch>
        </p:blipFill>
        <p:spPr bwMode="auto">
          <a:xfrm>
            <a:off x="6660232" y="1124744"/>
            <a:ext cx="1864618" cy="260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335688" y="3717032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Дельгас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Валерий Эдуардович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01.09.1975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 мастер производственного обучения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06.09.1976 г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преподаватель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спецдисциплины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Тепловоз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02.01.1987 г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старший мастер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29.08.1987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заместитель директора по УПР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19.08.1988 г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директор СПТУ №16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03.07.1992 по 31.08.2011 </a:t>
            </a:r>
            <a:r>
              <a:rPr lang="ru-RU" sz="12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гг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преподаватель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педагогический стаж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36 лет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5.04.1994 г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Отличник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профтехобразования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РФ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200" dirty="0"/>
          </a:p>
        </p:txBody>
      </p:sp>
    </p:spTree>
    <p:custDataLst>
      <p:tags r:id="rId1"/>
    </p:custDataLst>
  </p:cSld>
  <p:clrMapOvr>
    <a:masterClrMapping/>
  </p:clrMapOvr>
  <p:transition spd="slow" advTm="2804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cf/f2/a4/cff2a458286c7141fa512912dbff26c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24982">
            <a:off x="3889096" y="2657600"/>
            <a:ext cx="457348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9902" r="4522" b="26236"/>
          <a:stretch>
            <a:fillRect/>
          </a:stretch>
        </p:blipFill>
        <p:spPr bwMode="auto">
          <a:xfrm rot="20218909">
            <a:off x="392787" y="662231"/>
            <a:ext cx="3960440" cy="2815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34316" y="188640"/>
            <a:ext cx="5207901" cy="1815882"/>
          </a:xfrm>
          <a:prstGeom prst="rect">
            <a:avLst/>
          </a:prstGeom>
          <a:noFill/>
          <a:effectLst>
            <a:glow rad="228600">
              <a:schemeClr val="accent2">
                <a:lumMod val="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ШИЛКИНСКИЙ </a:t>
            </a:r>
          </a:p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МНОГОПРОФИЛЬНЫЙ ЛИЦЕЙ – </a:t>
            </a:r>
          </a:p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кузница </a:t>
            </a:r>
          </a:p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квалифицированных кадров</a:t>
            </a:r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25144"/>
            <a:ext cx="34918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для ОАО РЖД</a:t>
            </a:r>
            <a:endParaRPr lang="ru-R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1257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78488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октября 1961 год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открытие Технического училища №1 в Шилке 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1988840"/>
            <a:ext cx="528058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96136" y="1844824"/>
            <a:ext cx="2952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Первый набор 6 групп: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2 группы помощников машиниста тепловоза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2 группы слесарей по ремонту тепловоза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Группа электромехаников СЦБ и связи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Группа дежурных по станции </a:t>
            </a: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Февраль 1963 год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первый выпуск 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Tm="1235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7"/>
            <a:ext cx="8496944" cy="288032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/>
              <a:t>Директор:</a:t>
            </a:r>
            <a:r>
              <a:rPr lang="ru-RU" dirty="0" smtClean="0"/>
              <a:t> Овчинников Василий Степанович </a:t>
            </a:r>
          </a:p>
          <a:p>
            <a:pPr algn="ctr">
              <a:buNone/>
            </a:pPr>
            <a:r>
              <a:rPr lang="ru-RU" b="1" dirty="0" smtClean="0"/>
              <a:t>Заместитель директора по учебно-производственной работе</a:t>
            </a:r>
            <a:r>
              <a:rPr lang="ru-RU" dirty="0" smtClean="0"/>
              <a:t>: </a:t>
            </a:r>
          </a:p>
          <a:p>
            <a:pPr algn="ctr">
              <a:buNone/>
            </a:pPr>
            <a:r>
              <a:rPr lang="ru-RU" dirty="0" err="1" smtClean="0"/>
              <a:t>Шемелин</a:t>
            </a:r>
            <a:r>
              <a:rPr lang="ru-RU" dirty="0" smtClean="0"/>
              <a:t> Александр Георгиевич </a:t>
            </a:r>
          </a:p>
          <a:p>
            <a:pPr algn="ctr">
              <a:buNone/>
            </a:pPr>
            <a:r>
              <a:rPr lang="ru-RU" b="1" dirty="0" smtClean="0"/>
              <a:t>Заместитель директора по политико-воспитательной работе</a:t>
            </a:r>
            <a:r>
              <a:rPr lang="ru-RU" dirty="0" smtClean="0"/>
              <a:t>: </a:t>
            </a:r>
          </a:p>
          <a:p>
            <a:pPr algn="ctr">
              <a:buNone/>
            </a:pPr>
            <a:r>
              <a:rPr lang="ru-RU" dirty="0" err="1" smtClean="0"/>
              <a:t>Свиргун</a:t>
            </a:r>
            <a:r>
              <a:rPr lang="ru-RU" dirty="0" smtClean="0"/>
              <a:t> Александр Трофимович</a:t>
            </a:r>
          </a:p>
          <a:p>
            <a:pPr algn="ctr">
              <a:buNone/>
            </a:pPr>
            <a:r>
              <a:rPr lang="ru-RU" b="1" dirty="0" smtClean="0"/>
              <a:t>Старший мастер</a:t>
            </a:r>
            <a:r>
              <a:rPr lang="ru-RU" dirty="0" smtClean="0"/>
              <a:t>: Родюков Вениамин Иванович</a:t>
            </a:r>
          </a:p>
          <a:p>
            <a:endParaRPr lang="ru-RU" dirty="0"/>
          </a:p>
        </p:txBody>
      </p:sp>
      <p:pic>
        <p:nvPicPr>
          <p:cNvPr id="4100" name="Picture 4" descr="C:\Users\Наталья\Pictures\2020-09-22\001.jpg"/>
          <p:cNvPicPr>
            <a:picLocks noChangeAspect="1" noChangeArrowheads="1"/>
          </p:cNvPicPr>
          <p:nvPr/>
        </p:nvPicPr>
        <p:blipFill>
          <a:blip r:embed="rId4" cstate="print"/>
          <a:srcRect l="31979" t="2313" r="7945" b="21844"/>
          <a:stretch>
            <a:fillRect/>
          </a:stretch>
        </p:blipFill>
        <p:spPr bwMode="auto">
          <a:xfrm rot="5400000">
            <a:off x="5545323" y="1519573"/>
            <a:ext cx="2448273" cy="425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Наталья\Desktop\Педколлектив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56992"/>
            <a:ext cx="4176464" cy="2868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1218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Выпускники первых лет своим трудом вписали славную страницу в летопись училища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Голобоков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А.И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– награды «Почётный гражданин г. Шилка», Орден «За заслуги перед Отечеством» 2 степени</a:t>
            </a:r>
          </a:p>
          <a:p>
            <a:pPr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Лютина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М.Ф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– награды Медаль «За трудовое отличие», звание «Лучший мастер-воспитатель по Забайкальской ЖД»</a:t>
            </a:r>
          </a:p>
          <a:p>
            <a:pPr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Луговская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Л.П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– награды звание «Лучший командир среднего звена по Забайкальской ЖД»</a:t>
            </a:r>
          </a:p>
          <a:p>
            <a:pPr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Кисляк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Г.А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– награды Медаль «За строительство БАМ»</a:t>
            </a:r>
          </a:p>
          <a:p>
            <a:pPr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Дубова Л.Е.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– награды Орден «За заслуги перед Отечество» 2 степени</a:t>
            </a:r>
          </a:p>
          <a:p>
            <a:pPr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Киркижова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А.С., Чеботарёв В.В.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– награды Медаль «100 лет Транссибирской магистрали»</a:t>
            </a:r>
          </a:p>
          <a:p>
            <a:pPr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Тарнорутская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Л.М.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– награды Знак «За безупречный труд на федеральном ЖД транспорте»</a:t>
            </a:r>
          </a:p>
          <a:p>
            <a:pPr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А.Орлов, В.М. Алексеев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– награды звание «Почётный железнодорожник», Орден «Знак почёта» </a:t>
            </a:r>
          </a:p>
          <a:p>
            <a:pPr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В.П.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Готовский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– награды Знак «Миллион километров без аварийного пробега»</a:t>
            </a:r>
          </a:p>
          <a:p>
            <a:pPr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2755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Наталья\Downloads\Знаменитые выпускники лицея\Слайд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77634">
            <a:off x="245865" y="278867"/>
            <a:ext cx="2843808" cy="2132856"/>
          </a:xfrm>
          <a:prstGeom prst="rect">
            <a:avLst/>
          </a:prstGeom>
          <a:noFill/>
        </p:spPr>
      </p:pic>
      <p:pic>
        <p:nvPicPr>
          <p:cNvPr id="29699" name="Picture 3" descr="C:\Users\Наталья\Downloads\Знаменитые выпускники лицея\Слайд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60648"/>
            <a:ext cx="4499992" cy="3374994"/>
          </a:xfrm>
          <a:prstGeom prst="rect">
            <a:avLst/>
          </a:prstGeom>
          <a:noFill/>
        </p:spPr>
      </p:pic>
      <p:pic>
        <p:nvPicPr>
          <p:cNvPr id="29700" name="Picture 4" descr="C:\Users\Наталья\Downloads\Знаменитые выпускники лицея\Слайд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4742">
            <a:off x="353482" y="2158873"/>
            <a:ext cx="3779912" cy="2834934"/>
          </a:xfrm>
          <a:prstGeom prst="rect">
            <a:avLst/>
          </a:prstGeom>
          <a:noFill/>
        </p:spPr>
      </p:pic>
      <p:pic>
        <p:nvPicPr>
          <p:cNvPr id="29701" name="Picture 5" descr="C:\Users\Наталья\Downloads\Знаменитые выпускники лицея\Слайд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717032"/>
            <a:ext cx="3755909" cy="2816932"/>
          </a:xfrm>
          <a:prstGeom prst="rect">
            <a:avLst/>
          </a:prstGeom>
          <a:noFill/>
        </p:spPr>
      </p:pic>
      <p:pic>
        <p:nvPicPr>
          <p:cNvPr id="29702" name="Picture 6" descr="C:\Users\Наталья\Downloads\Знаменитые выпускники лицея\Слайд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4293096"/>
            <a:ext cx="3240360" cy="243027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2031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9902" b="17898"/>
          <a:stretch>
            <a:fillRect/>
          </a:stretch>
        </p:blipFill>
        <p:spPr bwMode="auto">
          <a:xfrm>
            <a:off x="4909758" y="404664"/>
            <a:ext cx="4234242" cy="3161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751512" y="407707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Монгольская делегация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Встреча с участниками Халхин-Гола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9091" b="22350"/>
          <a:stretch>
            <a:fillRect/>
          </a:stretch>
        </p:blipFill>
        <p:spPr bwMode="auto">
          <a:xfrm rot="5400000">
            <a:off x="886891" y="993429"/>
            <a:ext cx="3157924" cy="4284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501317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Занятие по автотормозам ведёт Гаврилюк Владимир Иванович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318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 l="39297" r="9963"/>
          <a:stretch>
            <a:fillRect/>
          </a:stretch>
        </p:blipFill>
        <p:spPr bwMode="auto">
          <a:xfrm rot="15539893">
            <a:off x="1433747" y="-154400"/>
            <a:ext cx="1440159" cy="2128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97266">
            <a:off x="663672" y="1836420"/>
            <a:ext cx="2984597" cy="2238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 b="7009"/>
          <a:stretch>
            <a:fillRect/>
          </a:stretch>
        </p:blipFill>
        <p:spPr bwMode="auto">
          <a:xfrm rot="20971729">
            <a:off x="706040" y="4334332"/>
            <a:ext cx="3024336" cy="2109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l="23275" t="7059" r="1823" b="26236"/>
          <a:stretch>
            <a:fillRect/>
          </a:stretch>
        </p:blipFill>
        <p:spPr bwMode="auto">
          <a:xfrm>
            <a:off x="4139952" y="188640"/>
            <a:ext cx="4680520" cy="3036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211960" y="306896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Первомайская демонстрация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1966 год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 l="3252" t="4936" b="8988"/>
          <a:stretch>
            <a:fillRect/>
          </a:stretch>
        </p:blipFill>
        <p:spPr bwMode="auto">
          <a:xfrm rot="5400000">
            <a:off x="5171744" y="3261304"/>
            <a:ext cx="297697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1767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0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Училище в 70-80 годы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980728"/>
            <a:ext cx="6552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1974 год – открыли профессию «Повар»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1975 год - построены корпус № 2  и общежитие № 2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Создавалась современная материально-техническая база училища при поддержке Забайкальской железной дороги. Все корпуса технического училища № 1 построены Забайкальской железной дорогой и впоследствии переданы системе НПО Читинской области.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1985 год – Технической училище №1 переименовано в Среднее профессионально - технической училище №16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3872" t="7589" b="2607"/>
          <a:stretch>
            <a:fillRect/>
          </a:stretch>
        </p:blipFill>
        <p:spPr bwMode="auto">
          <a:xfrm rot="16200000">
            <a:off x="5294109" y="3210947"/>
            <a:ext cx="2948271" cy="367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92056" y="3152971"/>
            <a:ext cx="2952328" cy="3936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1797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3861" b="3861"/>
          <a:stretch>
            <a:fillRect/>
          </a:stretch>
        </p:blipFill>
        <p:spPr bwMode="auto">
          <a:xfrm rot="15969830">
            <a:off x="698986" y="-111715"/>
            <a:ext cx="3038621" cy="3738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l="34537" t="19651" b="11749"/>
          <a:stretch>
            <a:fillRect/>
          </a:stretch>
        </p:blipFill>
        <p:spPr bwMode="auto">
          <a:xfrm rot="16200000">
            <a:off x="3181590" y="3739292"/>
            <a:ext cx="2899074" cy="2278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 cstate="print"/>
          <a:srcRect l="3825" t="7212" r="3459" b="6225"/>
          <a:stretch>
            <a:fillRect/>
          </a:stretch>
        </p:blipFill>
        <p:spPr bwMode="auto">
          <a:xfrm rot="10800000">
            <a:off x="4644008" y="188640"/>
            <a:ext cx="3610778" cy="2528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2998" t="11468" r="14454" b="4951"/>
          <a:stretch>
            <a:fillRect/>
          </a:stretch>
        </p:blipFill>
        <p:spPr bwMode="auto">
          <a:xfrm rot="16200000">
            <a:off x="6230120" y="2418954"/>
            <a:ext cx="2479898" cy="3347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/>
          <a:srcRect l="4075" t="2157" r="-3446" b="7546"/>
          <a:stretch>
            <a:fillRect/>
          </a:stretch>
        </p:blipFill>
        <p:spPr bwMode="auto">
          <a:xfrm rot="5400000">
            <a:off x="528170" y="3800422"/>
            <a:ext cx="261505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 advTm="1887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8|2.5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2|2.6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|4.1|2.8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|2.9|3.1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2.8|2|1.9|1.8|1.8|1.7|2|1.8|1.9|1.9|1.8|1.8|2|1.5|2.2|1.7|2.1|1.6|2.4|1.9|2|1.7|1.8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|2.4|4.9|2.6|6.4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9|2.4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6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|2.5|2.3|2.5|2.5|2.3|2.4|2.6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9|3.3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3|2.9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|2.8|2.9|3.3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|2.1|3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8|3.1|3.2|3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703</Words>
  <Application>Microsoft Office PowerPoint</Application>
  <PresentationFormat>Экран (4:3)</PresentationFormat>
  <Paragraphs>98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Выпускники первых лет своим трудом вписали славную страницу в летопись училища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Признание работодателей – лучший результат </vt:lpstr>
      <vt:lpstr>Слайд 15</vt:lpstr>
      <vt:lpstr>Руководители  1961-2020 </vt:lpstr>
      <vt:lpstr>Ветераны педагогического труда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Image&amp;Matros ®</dc:creator>
  <cp:lastModifiedBy>Image&amp;Matros ®</cp:lastModifiedBy>
  <cp:revision>101</cp:revision>
  <dcterms:created xsi:type="dcterms:W3CDTF">2020-09-22T06:16:29Z</dcterms:created>
  <dcterms:modified xsi:type="dcterms:W3CDTF">2020-09-24T07:03:03Z</dcterms:modified>
</cp:coreProperties>
</file>