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tags/tag8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tags/tag2.xml" ContentType="application/vnd.openxmlformats-officedocument.presentationml.tags+xml"/>
  <Override PartName="/ppt/tags/tag3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Default Extension="mp3" ContentType="audio/unknown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ags/tag5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3" r:id="rId6"/>
    <p:sldId id="269" r:id="rId7"/>
    <p:sldId id="275" r:id="rId8"/>
    <p:sldId id="261" r:id="rId9"/>
    <p:sldId id="262" r:id="rId10"/>
    <p:sldId id="264" r:id="rId11"/>
    <p:sldId id="260" r:id="rId12"/>
    <p:sldId id="266" r:id="rId13"/>
    <p:sldId id="267" r:id="rId14"/>
    <p:sldId id="270" r:id="rId15"/>
    <p:sldId id="271" r:id="rId16"/>
    <p:sldId id="272" r:id="rId17"/>
    <p:sldId id="265" r:id="rId18"/>
    <p:sldId id="274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32" y="-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7F8910-B5CE-4C0C-91C0-7E8A988F7523}" type="datetimeFigureOut">
              <a:rPr lang="ru-RU" smtClean="0"/>
              <a:pPr/>
              <a:t>24.09.2020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F0D544-479D-4037-B723-CEBA8265FE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edge/>
  </p:transition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microsoft.com/office/2007/relationships/media" Target="../media/media1.mp3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29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6" Type="http://schemas.openxmlformats.org/officeDocument/2006/relationships/image" Target="../media/image28.jpeg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openxmlformats.org/officeDocument/2006/relationships/image" Target="../media/image3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6" Type="http://schemas.openxmlformats.org/officeDocument/2006/relationships/image" Target="../media/image36.jpeg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4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jpeg"/><Relationship Id="rId3" Type="http://schemas.openxmlformats.org/officeDocument/2006/relationships/image" Target="../media/image3.jpeg"/><Relationship Id="rId7" Type="http://schemas.openxmlformats.org/officeDocument/2006/relationships/image" Target="../media/image4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Relationship Id="rId9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7.xml"/><Relationship Id="rId6" Type="http://schemas.openxmlformats.org/officeDocument/2006/relationships/image" Target="../media/image47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8.xml"/><Relationship Id="rId5" Type="http://schemas.openxmlformats.org/officeDocument/2006/relationships/image" Target="../media/image52.jpeg"/><Relationship Id="rId4" Type="http://schemas.openxmlformats.org/officeDocument/2006/relationships/image" Target="../media/image5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3.jpeg"/><Relationship Id="rId7" Type="http://schemas.openxmlformats.org/officeDocument/2006/relationships/image" Target="../media/image10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jpeg"/><Relationship Id="rId3" Type="http://schemas.openxmlformats.org/officeDocument/2006/relationships/image" Target="../media/image3.jpeg"/><Relationship Id="rId7" Type="http://schemas.openxmlformats.org/officeDocument/2006/relationships/image" Target="../media/image17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jpeg"/><Relationship Id="rId3" Type="http://schemas.openxmlformats.org/officeDocument/2006/relationships/image" Target="../media/image3.jpeg"/><Relationship Id="rId7" Type="http://schemas.openxmlformats.org/officeDocument/2006/relationships/image" Target="../media/image24.jpeg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1475656" y="4077072"/>
            <a:ext cx="662473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1961-2020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0" y="332656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ГПОУ «Шилкинский многопрофильный лицей»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vokalnyj-ansambl-pavla-sharomova-do-otpravlenya-poezda-ostalos-5-minut-ko-dnyu-rozhdeniya-rzhd_(mp3IQ.com) (1)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267200" y="31242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spd="slow" advTm="6926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5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6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6" grpId="0"/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3000" r="-3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IMG_20200922_164906.jpg"/>
          <p:cNvPicPr>
            <a:picLocks noChangeAspect="1"/>
          </p:cNvPicPr>
          <p:nvPr/>
        </p:nvPicPr>
        <p:blipFill>
          <a:blip r:embed="rId4" cstate="print"/>
          <a:srcRect l="10801" r="24800" b="1701"/>
          <a:stretch>
            <a:fillRect/>
          </a:stretch>
        </p:blipFill>
        <p:spPr>
          <a:xfrm rot="16200000">
            <a:off x="5069641" y="-552918"/>
            <a:ext cx="2684729" cy="546398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IMG_20200922_165108.jpg"/>
          <p:cNvPicPr>
            <a:picLocks noChangeAspect="1"/>
          </p:cNvPicPr>
          <p:nvPr/>
        </p:nvPicPr>
        <p:blipFill>
          <a:blip r:embed="rId5" cstate="print"/>
          <a:srcRect t="-1844" r="7275" b="9699"/>
          <a:stretch>
            <a:fillRect/>
          </a:stretch>
        </p:blipFill>
        <p:spPr>
          <a:xfrm rot="10800000">
            <a:off x="755576" y="3933056"/>
            <a:ext cx="3528392" cy="262972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6" cstate="print"/>
          <a:srcRect l="8741" t="6100" r="5071" b="2274"/>
          <a:stretch>
            <a:fillRect/>
          </a:stretch>
        </p:blipFill>
        <p:spPr bwMode="auto">
          <a:xfrm rot="5400000">
            <a:off x="5674122" y="3479006"/>
            <a:ext cx="2520281" cy="357239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" name="Рисунок 10" descr="IMG_20200922_164811.jpg"/>
          <p:cNvPicPr>
            <a:picLocks noChangeAspect="1"/>
          </p:cNvPicPr>
          <p:nvPr/>
        </p:nvPicPr>
        <p:blipFill>
          <a:blip r:embed="rId7" cstate="print"/>
          <a:srcRect t="7567" r="14443" b="5777"/>
          <a:stretch>
            <a:fillRect/>
          </a:stretch>
        </p:blipFill>
        <p:spPr>
          <a:xfrm rot="10800000">
            <a:off x="395536" y="1052736"/>
            <a:ext cx="2880320" cy="21879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slow" advTm="1148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41000" r="-4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 noChangeArrowheads="1"/>
          </p:cNvPicPr>
          <p:nvPr/>
        </p:nvPicPr>
        <p:blipFill>
          <a:blip r:embed="rId4" cstate="print"/>
          <a:srcRect r="14769"/>
          <a:stretch>
            <a:fillRect/>
          </a:stretch>
        </p:blipFill>
        <p:spPr bwMode="auto">
          <a:xfrm rot="16200000">
            <a:off x="755489" y="3285073"/>
            <a:ext cx="3600577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7544" y="620688"/>
            <a:ext cx="3915435" cy="237626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499992" y="620688"/>
            <a:ext cx="4248472" cy="238812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788024" y="3284984"/>
            <a:ext cx="4128459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slow" advTm="13104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267744" y="548680"/>
            <a:ext cx="45365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Время выбора - 90-е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51520" y="1052736"/>
            <a:ext cx="468052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1995 г – переименовано в Профессиональной училище №16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Коллектив  пополняется новыми кадрами, в том числе из выпускников училища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Ежегодно  Забайкальская железная дорога принимает  квалифицированные кадры – помощников машиниста 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локомотва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, электромонтеров тяговых подстанций, проводников пассажирских вагонов, дежурных по станции и др. На стальных магистралях страны трудятся тысячи наших выпускников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2" descr="C:\Users\Наталья\Pictures\2020-09-23\001.jpg"/>
          <p:cNvPicPr>
            <a:picLocks noChangeAspect="1" noChangeArrowheads="1"/>
          </p:cNvPicPr>
          <p:nvPr/>
        </p:nvPicPr>
        <p:blipFill>
          <a:blip r:embed="rId4" cstate="print"/>
          <a:srcRect l="35732" b="23745"/>
          <a:stretch>
            <a:fillRect/>
          </a:stretch>
        </p:blipFill>
        <p:spPr bwMode="auto">
          <a:xfrm rot="5756752">
            <a:off x="5777734" y="2953557"/>
            <a:ext cx="2129554" cy="347502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 descr="C:\Users\Наталья\Pictures\2020-09-23\002.jpg"/>
          <p:cNvPicPr>
            <a:picLocks noChangeAspect="1" noChangeArrowheads="1"/>
          </p:cNvPicPr>
          <p:nvPr/>
        </p:nvPicPr>
        <p:blipFill>
          <a:blip r:embed="rId5" cstate="print"/>
          <a:srcRect l="42588" b="42811"/>
          <a:stretch>
            <a:fillRect/>
          </a:stretch>
        </p:blipFill>
        <p:spPr bwMode="auto">
          <a:xfrm rot="16403323">
            <a:off x="5982579" y="729436"/>
            <a:ext cx="2224087" cy="30469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1" name="Picture 3" descr="C:\Users\Наталья\Pictures\2020-09-23\003.jpg"/>
          <p:cNvPicPr>
            <a:picLocks noChangeAspect="1" noChangeArrowheads="1"/>
          </p:cNvPicPr>
          <p:nvPr/>
        </p:nvPicPr>
        <p:blipFill>
          <a:blip r:embed="rId6" cstate="print"/>
          <a:srcRect l="44264" b="42335"/>
          <a:stretch>
            <a:fillRect/>
          </a:stretch>
        </p:blipFill>
        <p:spPr bwMode="auto">
          <a:xfrm rot="16200000">
            <a:off x="1863781" y="3904972"/>
            <a:ext cx="2176081" cy="30963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slow" advTm="2137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C:\Users\Наталья\Downloads\DSC_089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846308">
            <a:off x="4998312" y="2639595"/>
            <a:ext cx="3888432" cy="25922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7" name="Picture 3" descr="C:\Users\Наталья\Downloads\SAM_363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404410">
            <a:off x="395536" y="2636912"/>
            <a:ext cx="3360373" cy="25202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9" name="Picture 5" descr="C:\Users\Наталья\Downloads\DSC_083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483768" y="4077072"/>
            <a:ext cx="4248472" cy="283231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1187624" y="116632"/>
            <a:ext cx="68407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Новейшая история </a:t>
            </a:r>
            <a:r>
              <a:rPr lang="en-US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XXI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век</a:t>
            </a:r>
            <a:endParaRPr lang="ru-RU" sz="32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67544" y="692696"/>
            <a:ext cx="856895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2013 году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училище вышло на новую ступень развития: из НПО шагнуло в СПО и переименовано в  ГПОУ «Шилкинский  многопрофильный лицей»</a:t>
            </a:r>
          </a:p>
          <a:p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2015-2018 </a:t>
            </a:r>
            <a:r>
              <a:rPr lang="ru-RU" sz="20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гг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– Региональная инновационная площадка </a:t>
            </a:r>
          </a:p>
          <a:p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 2016 году 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Чернышевское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училище вошло в состав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Шилкинского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лицея, является его филиалом.</a:t>
            </a:r>
          </a:p>
          <a:p>
            <a:endParaRPr lang="ru-RU" dirty="0"/>
          </a:p>
        </p:txBody>
      </p:sp>
    </p:spTree>
    <p:custDataLst>
      <p:tags r:id="rId1"/>
    </p:custDataLst>
  </p:cSld>
  <p:clrMapOvr>
    <a:masterClrMapping/>
  </p:clrMapOvr>
  <p:transition spd="slow" advTm="1936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14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1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1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28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29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3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3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3000" r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Признание работодателей – лучший результат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1412776"/>
            <a:ext cx="4009217" cy="4092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2348880"/>
            <a:ext cx="4248472" cy="408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12402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220072" y="1988840"/>
            <a:ext cx="3723866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51520" y="476672"/>
            <a:ext cx="4896544" cy="50617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custDataLst>
      <p:tags r:id="rId1"/>
    </p:custDataLst>
  </p:cSld>
  <p:clrMapOvr>
    <a:masterClrMapping/>
  </p:clrMapOvr>
  <p:transition spd="slow" advTm="903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Руководители </a:t>
            </a:r>
            <a:b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</a:b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1961-2020 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75656" y="1600200"/>
            <a:ext cx="6552728" cy="4525963"/>
          </a:xfrm>
        </p:spPr>
        <p:txBody>
          <a:bodyPr>
            <a:normAutofit fontScale="62500" lnSpcReduction="20000"/>
          </a:bodyPr>
          <a:lstStyle/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Овчинников Василий Степанович</a:t>
            </a:r>
          </a:p>
          <a:p>
            <a:pPr algn="ctr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Шемелин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Александр Георгиевич 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Перетягин Юрий Степанович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Гаврилюк Владимир Иванович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Перетягина Ирина Прокопьевна</a:t>
            </a:r>
          </a:p>
          <a:p>
            <a:pPr algn="ctr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Дельгас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Валерий Эдуардович</a:t>
            </a:r>
          </a:p>
          <a:p>
            <a:pPr algn="ctr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Бржезитский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Геннадий Александрович</a:t>
            </a: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Новиков Владимир Сергеевич </a:t>
            </a:r>
          </a:p>
          <a:p>
            <a:pPr algn="ctr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Седяев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Геогрий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Викторович</a:t>
            </a:r>
          </a:p>
          <a:p>
            <a:pPr algn="ctr">
              <a:buNone/>
            </a:pPr>
            <a:r>
              <a:rPr lang="ru-RU" dirty="0" err="1" smtClean="0">
                <a:latin typeface="Arial" pitchFamily="34" charset="0"/>
                <a:cs typeface="Arial" pitchFamily="34" charset="0"/>
              </a:rPr>
              <a:t>Сагиров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Фарит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err="1" smtClean="0">
                <a:latin typeface="Arial" pitchFamily="34" charset="0"/>
                <a:cs typeface="Arial" pitchFamily="34" charset="0"/>
              </a:rPr>
              <a:t>Ахметханифович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Александров Сергей Георгиевич </a:t>
            </a:r>
          </a:p>
          <a:p>
            <a:pPr algn="ctr">
              <a:buNone/>
            </a:pPr>
            <a:endParaRPr lang="ru-RU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Сегодня лицей возглавляет </a:t>
            </a:r>
          </a:p>
          <a:p>
            <a:pPr algn="ctr">
              <a:buNone/>
            </a:pP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Шулимова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Евгения </a:t>
            </a:r>
            <a:r>
              <a:rPr lang="ru-RU" b="1" dirty="0" err="1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Рафаильевна</a:t>
            </a:r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Picture 2" descr="C:\Users\Наталья\Downloads\Директор-Перетягин (1)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181531">
            <a:off x="362370" y="291187"/>
            <a:ext cx="1806985" cy="1935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 rot="21301064">
            <a:off x="621115" y="2075810"/>
            <a:ext cx="201622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Перетягин Ю.С.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2" name="Picture 2" descr="Шумилова-Е.Р.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362782">
            <a:off x="7129169" y="4290375"/>
            <a:ext cx="1428750" cy="21431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 rot="333724">
            <a:off x="6815096" y="6320338"/>
            <a:ext cx="172819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Шулимова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Е.Р.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4" name="Picture 4" descr="Сагиров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436332">
            <a:off x="509161" y="2459964"/>
            <a:ext cx="1684775" cy="17890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0" name="TextBox 9"/>
          <p:cNvSpPr txBox="1"/>
          <p:nvPr/>
        </p:nvSpPr>
        <p:spPr>
          <a:xfrm rot="21337268">
            <a:off x="764278" y="4156342"/>
            <a:ext cx="20882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Сагиров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Ф.А.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0" descr="C:\Users\ПУ-16\Documents\IMG-20200623-WA0009.jpg"/>
          <p:cNvPicPr/>
          <p:nvPr/>
        </p:nvPicPr>
        <p:blipFill>
          <a:blip r:embed="rId7" cstate="print"/>
          <a:srcRect b="34623"/>
          <a:stretch>
            <a:fillRect/>
          </a:stretch>
        </p:blipFill>
        <p:spPr bwMode="auto">
          <a:xfrm rot="529468">
            <a:off x="7508825" y="198270"/>
            <a:ext cx="1200759" cy="1768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/>
          <p:nvPr/>
        </p:nvSpPr>
        <p:spPr>
          <a:xfrm rot="565185">
            <a:off x="7322809" y="1972387"/>
            <a:ext cx="158417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Дельгас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В.Э.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125" name="Picture 5" descr="C:\Users\Наталья\Pictures\2020-09-23\004.jpg"/>
          <p:cNvPicPr>
            <a:picLocks noChangeAspect="1" noChangeArrowheads="1"/>
          </p:cNvPicPr>
          <p:nvPr/>
        </p:nvPicPr>
        <p:blipFill>
          <a:blip r:embed="rId8" cstate="print"/>
          <a:srcRect l="56480" t="19520" r="1864" b="38076"/>
          <a:stretch>
            <a:fillRect/>
          </a:stretch>
        </p:blipFill>
        <p:spPr bwMode="auto">
          <a:xfrm rot="21396619">
            <a:off x="522347" y="4475446"/>
            <a:ext cx="1352686" cy="18937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13"/>
          <p:cNvSpPr txBox="1"/>
          <p:nvPr/>
        </p:nvSpPr>
        <p:spPr>
          <a:xfrm rot="21355085">
            <a:off x="475667" y="6316371"/>
            <a:ext cx="223224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Александров С.Г.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9" cstate="print"/>
          <a:srcRect l="24627" t="25951" r="62691" b="49720"/>
          <a:stretch>
            <a:fillRect/>
          </a:stretch>
        </p:blipFill>
        <p:spPr bwMode="auto">
          <a:xfrm rot="465235">
            <a:off x="7283148" y="2213786"/>
            <a:ext cx="1325168" cy="18517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TextBox 15"/>
          <p:cNvSpPr txBox="1"/>
          <p:nvPr/>
        </p:nvSpPr>
        <p:spPr>
          <a:xfrm rot="447495">
            <a:off x="7104336" y="3909249"/>
            <a:ext cx="187220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err="1" smtClean="0">
                <a:latin typeface="Arial" pitchFamily="34" charset="0"/>
                <a:cs typeface="Arial" pitchFamily="34" charset="0"/>
              </a:rPr>
              <a:t>Шемелин</a:t>
            </a:r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А.Г.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5551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 fill="hold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5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2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1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1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1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9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0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1" dur="1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2" dur="1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7" grpId="0"/>
      <p:bldP spid="10" grpId="0"/>
      <p:bldP spid="12" grpId="0"/>
      <p:bldP spid="14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Ветераны педагогического труда</a:t>
            </a:r>
            <a:endParaRPr lang="ru-RU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Содержимое 4" descr="https://i.mycdn.me/i?r=AyH4iRPQ2q0otWIFepML2LxR-klcdK6m3lmo7MEKURYCRg"/>
          <p:cNvPicPr>
            <a:picLocks noGrp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1196752"/>
            <a:ext cx="1728192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0" name="TextBox 9"/>
          <p:cNvSpPr txBox="1"/>
          <p:nvPr/>
        </p:nvSpPr>
        <p:spPr>
          <a:xfrm>
            <a:off x="2339752" y="1268760"/>
            <a:ext cx="3816424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/>
            <a:r>
              <a:rPr lang="ru-RU" sz="14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Силкина</a:t>
            </a:r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Нина Фёдоровна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/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19 августа 1970 года – воспитатель ТУ №1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/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октября 1983 года – преподаватель эстетики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/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Годы работы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с 1970 по 2013 </a:t>
            </a:r>
            <a:r>
              <a:rPr lang="ru-RU" sz="14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гг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/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Общий педагогический стаж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43 года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/>
            <a:r>
              <a:rPr lang="ru-RU" sz="14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Звание </a:t>
            </a:r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«Отличник ПТО РФ» (1993 год)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/>
            <a:r>
              <a:rPr lang="ru-RU" sz="14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Почётная грамота Министерства образования, науки и молодёжной политики Забайкальского края (Приказ от 01.09.2011 г №753-к)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 smtClean="0"/>
              <a:t> </a:t>
            </a:r>
            <a:endParaRPr lang="ru-RU" sz="1400" dirty="0"/>
          </a:p>
        </p:txBody>
      </p:sp>
      <p:pic>
        <p:nvPicPr>
          <p:cNvPr id="11" name="Рисунок 10" descr="image (12)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5536" y="3717032"/>
            <a:ext cx="1872208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2339752" y="3645024"/>
            <a:ext cx="3888432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Квачёва</a:t>
            </a: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Ольга Михайловна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04.09.1974 года </a:t>
            </a:r>
            <a:r>
              <a:rPr lang="ru-RU" sz="1200" b="1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мастер производственного обучения по профессии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Повар, кондитер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06.09.2004 г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преподаватель </a:t>
            </a:r>
            <a:r>
              <a:rPr lang="ru-RU" sz="1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спецдисциплин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 профессии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Повар, кондитер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»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Общий педагогический стаж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46 лет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2005 г.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Почётная грамота губернатора Читинской области в связи с празднованием 65-летия государственной системы начального профессионального образования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2011 год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Почётная грамота Министерства образования, науки и молодёжной политики Забайкальского края (Приказ от 01.09.2011 №753-к)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Рисунок 16" descr="C:\Users\ПУ-16\Documents\IMG-20200623-WA0009.jpg"/>
          <p:cNvPicPr/>
          <p:nvPr/>
        </p:nvPicPr>
        <p:blipFill>
          <a:blip r:embed="rId6" cstate="print"/>
          <a:srcRect b="34623"/>
          <a:stretch>
            <a:fillRect/>
          </a:stretch>
        </p:blipFill>
        <p:spPr bwMode="auto">
          <a:xfrm>
            <a:off x="6660232" y="1124744"/>
            <a:ext cx="1864618" cy="26075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200" name="Rectangle 8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1" name="TextBox 20"/>
          <p:cNvSpPr txBox="1"/>
          <p:nvPr/>
        </p:nvSpPr>
        <p:spPr>
          <a:xfrm>
            <a:off x="6335688" y="3717032"/>
            <a:ext cx="280831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Дельгас</a:t>
            </a: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Валерий Эдуардович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01.09.1975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 мастер производственного обучения 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06.09.1976 г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преподаватель </a:t>
            </a:r>
            <a:r>
              <a:rPr lang="ru-RU" sz="1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спецдисциплины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Тепловоз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02.01.1987 г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старший мастер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29.08.1987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г.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заместитель директора по УПР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19.08.1988 г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директор СПТУ №16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 03.07.1992 по 31.08.2011 </a:t>
            </a:r>
            <a:r>
              <a:rPr lang="ru-RU" sz="1200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гг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преподаватель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Общий педагогический стаж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36 лет</a:t>
            </a:r>
            <a:endParaRPr lang="ru-RU" sz="1200" dirty="0" smtClean="0"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5.04.1994 г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–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«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Отличник </a:t>
            </a:r>
            <a:r>
              <a:rPr lang="ru-RU" sz="1200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профтехобразования</a:t>
            </a:r>
            <a:r>
              <a:rPr lang="ru-RU" sz="12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РФ</a:t>
            </a:r>
            <a:r>
              <a:rPr lang="ru-RU" sz="1200" dirty="0" smtClean="0">
                <a:ea typeface="Calibri" pitchFamily="34" charset="0"/>
                <a:cs typeface="Times New Roman" pitchFamily="18" charset="0"/>
              </a:rPr>
              <a:t>»</a:t>
            </a:r>
            <a:endParaRPr lang="ru-RU" sz="1200" dirty="0"/>
          </a:p>
        </p:txBody>
      </p:sp>
    </p:spTree>
    <p:custDataLst>
      <p:tags r:id="rId1"/>
    </p:custDataLst>
  </p:cSld>
  <p:clrMapOvr>
    <a:masterClrMapping/>
  </p:clrMapOvr>
  <p:transition spd="slow" advTm="28049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600" decel="100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6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400" accel="1000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6" grpId="0"/>
      <p:bldP spid="21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i.pinimg.com/originals/cf/f2/a4/cff2a458286c7141fa512912dbff26c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24982">
            <a:off x="3889096" y="2657600"/>
            <a:ext cx="4573480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/>
          <a:srcRect l="19902" r="4522" b="26236"/>
          <a:stretch>
            <a:fillRect/>
          </a:stretch>
        </p:blipFill>
        <p:spPr bwMode="auto">
          <a:xfrm rot="20218909">
            <a:off x="392787" y="662231"/>
            <a:ext cx="3960440" cy="28154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4034316" y="188640"/>
            <a:ext cx="5207901" cy="1815882"/>
          </a:xfrm>
          <a:prstGeom prst="rect">
            <a:avLst/>
          </a:prstGeom>
          <a:noFill/>
          <a:effectLst>
            <a:glow rad="228600">
              <a:schemeClr val="accent2">
                <a:lumMod val="75000"/>
                <a:alpha val="40000"/>
              </a:schemeClr>
            </a:glow>
          </a:effectLst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ШИЛКИНСКИЙ </a:t>
            </a:r>
          </a:p>
          <a:p>
            <a:pPr algn="ctr"/>
            <a:r>
              <a:rPr lang="ru-RU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МНОГОПРОФИЛЬНЫЙ ЛИЦЕЙ – </a:t>
            </a:r>
          </a:p>
          <a:p>
            <a:pPr algn="ctr"/>
            <a:r>
              <a:rPr lang="ru-RU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кузница </a:t>
            </a:r>
          </a:p>
          <a:p>
            <a:pPr algn="ctr"/>
            <a:r>
              <a:rPr lang="ru-RU" sz="28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квалифицированных кадров</a:t>
            </a:r>
            <a:endParaRPr lang="ru-RU" sz="28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23528" y="4725144"/>
            <a:ext cx="349188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40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002060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для ОАО РЖД</a:t>
            </a:r>
            <a:endParaRPr lang="ru-RU" sz="40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002060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custDataLst>
      <p:tags r:id="rId1"/>
    </p:custDataLst>
  </p:cSld>
  <p:clrMapOvr>
    <a:masterClrMapping/>
  </p:clrMapOvr>
  <p:transition spd="slow" advTm="1257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83568" y="476672"/>
            <a:ext cx="7848872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 октября 1961 год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– открытие Технического училища №1 в Шилке </a:t>
            </a: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5" y="1988840"/>
            <a:ext cx="5280587" cy="39604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8"/>
          <p:cNvSpPr txBox="1"/>
          <p:nvPr/>
        </p:nvSpPr>
        <p:spPr>
          <a:xfrm>
            <a:off x="5796136" y="1844824"/>
            <a:ext cx="295232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Первый набор 6 групп:</a:t>
            </a:r>
          </a:p>
          <a:p>
            <a:pPr algn="ctr"/>
            <a:endParaRPr lang="ru-RU" b="1" dirty="0" smtClean="0"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2 группы помощников машиниста тепловоза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2 группы слесарей по ремонту тепловоза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Группа электромехаников СЦБ и связи</a:t>
            </a:r>
          </a:p>
          <a:p>
            <a:pPr>
              <a:buFont typeface="Wingdings" pitchFamily="2" charset="2"/>
              <a:buChar char="v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Группа дежурных по станции </a:t>
            </a:r>
          </a:p>
          <a:p>
            <a:pPr algn="ctr"/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Февраль 1963 год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– первый выпуск </a:t>
            </a:r>
            <a:endParaRPr lang="ru-RU" dirty="0"/>
          </a:p>
        </p:txBody>
      </p:sp>
    </p:spTree>
    <p:custDataLst>
      <p:tags r:id="rId1"/>
    </p:custDataLst>
  </p:cSld>
  <p:clrMapOvr>
    <a:masterClrMapping/>
  </p:clrMapOvr>
  <p:transition spd="slow" advTm="12355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332657"/>
            <a:ext cx="8496944" cy="288032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ru-RU" b="1" dirty="0" smtClean="0"/>
              <a:t>Директор:</a:t>
            </a:r>
            <a:r>
              <a:rPr lang="ru-RU" dirty="0" smtClean="0"/>
              <a:t> Овчинников Василий Степанович </a:t>
            </a:r>
          </a:p>
          <a:p>
            <a:pPr algn="ctr">
              <a:buNone/>
            </a:pPr>
            <a:r>
              <a:rPr lang="ru-RU" b="1" dirty="0" smtClean="0"/>
              <a:t>Заместитель директора по учебно-производственной работе</a:t>
            </a:r>
            <a:r>
              <a:rPr lang="ru-RU" dirty="0" smtClean="0"/>
              <a:t>: </a:t>
            </a:r>
          </a:p>
          <a:p>
            <a:pPr algn="ctr">
              <a:buNone/>
            </a:pPr>
            <a:r>
              <a:rPr lang="ru-RU" dirty="0" err="1" smtClean="0"/>
              <a:t>Шемелин</a:t>
            </a:r>
            <a:r>
              <a:rPr lang="ru-RU" dirty="0" smtClean="0"/>
              <a:t> Александр Георгиевич </a:t>
            </a:r>
          </a:p>
          <a:p>
            <a:pPr algn="ctr">
              <a:buNone/>
            </a:pPr>
            <a:r>
              <a:rPr lang="ru-RU" b="1" dirty="0" smtClean="0"/>
              <a:t>Заместитель директора по политико-воспитательной работе</a:t>
            </a:r>
            <a:r>
              <a:rPr lang="ru-RU" dirty="0" smtClean="0"/>
              <a:t>: </a:t>
            </a:r>
          </a:p>
          <a:p>
            <a:pPr algn="ctr">
              <a:buNone/>
            </a:pPr>
            <a:r>
              <a:rPr lang="ru-RU" dirty="0" err="1" smtClean="0"/>
              <a:t>Свиргун</a:t>
            </a:r>
            <a:r>
              <a:rPr lang="ru-RU" dirty="0" smtClean="0"/>
              <a:t> Александр Трофимович</a:t>
            </a:r>
          </a:p>
          <a:p>
            <a:pPr algn="ctr">
              <a:buNone/>
            </a:pPr>
            <a:r>
              <a:rPr lang="ru-RU" b="1" dirty="0" smtClean="0"/>
              <a:t>Старший мастер</a:t>
            </a:r>
            <a:r>
              <a:rPr lang="ru-RU" dirty="0" smtClean="0"/>
              <a:t>: Родюков Вениамин Иванович</a:t>
            </a:r>
          </a:p>
          <a:p>
            <a:endParaRPr lang="ru-RU" dirty="0"/>
          </a:p>
        </p:txBody>
      </p:sp>
      <p:pic>
        <p:nvPicPr>
          <p:cNvPr id="4100" name="Picture 4" descr="C:\Users\Наталья\Pictures\2020-09-22\001.jpg"/>
          <p:cNvPicPr>
            <a:picLocks noChangeAspect="1" noChangeArrowheads="1"/>
          </p:cNvPicPr>
          <p:nvPr/>
        </p:nvPicPr>
        <p:blipFill>
          <a:blip r:embed="rId4" cstate="print"/>
          <a:srcRect l="31979" t="2313" r="7945" b="21844"/>
          <a:stretch>
            <a:fillRect/>
          </a:stretch>
        </p:blipFill>
        <p:spPr bwMode="auto">
          <a:xfrm rot="5400000">
            <a:off x="5545323" y="1519573"/>
            <a:ext cx="2448273" cy="42509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2" descr="C:\Users\Наталья\Desktop\Педколлектив (1)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23528" y="3356992"/>
            <a:ext cx="4176464" cy="28684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custDataLst>
      <p:tags r:id="rId1"/>
    </p:custDataLst>
  </p:cSld>
  <p:clrMapOvr>
    <a:masterClrMapping/>
  </p:clrMapOvr>
  <p:transition spd="slow" advTm="12183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9" presetClass="entr" presetSubtype="0" ac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39" presetClass="entr" presetSubtype="0" ac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20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3"/>
                                          </p:val>
                                        </p:tav>
                                        <p:tav tm="5000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45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46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4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52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53" dur="2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5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Выпускники первых лет своим трудом вписали славную страницу в летопись училища</a:t>
            </a:r>
            <a:endParaRPr lang="ru-RU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buNone/>
            </a:pP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Голобоков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А.И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– награды «Почётный гражданин г. Шилка», Орден «За заслуги перед Отечеством» 2 степени</a:t>
            </a:r>
          </a:p>
          <a:p>
            <a:pPr>
              <a:buNone/>
            </a:pP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Лютина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М.Ф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– награды Медаль «За трудовое отличие», звание «Лучший мастер-воспитатель по Забайкальской ЖД»</a:t>
            </a:r>
          </a:p>
          <a:p>
            <a:pPr>
              <a:buNone/>
            </a:pP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Луговская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Л.П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– награды звание «Лучший командир среднего звена по Забайкальской ЖД»</a:t>
            </a:r>
          </a:p>
          <a:p>
            <a:pPr>
              <a:buNone/>
            </a:pP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Кисляк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Г.А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. – награды Медаль «За строительство БАМ»</a:t>
            </a:r>
          </a:p>
          <a:p>
            <a:pPr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Дубова Л.Е.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– награды Орден «За заслуги перед Отечество» 2 степени</a:t>
            </a:r>
          </a:p>
          <a:p>
            <a:pPr>
              <a:buNone/>
            </a:pP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Киркижова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А.С., Чеботарёв В.В.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 – награды Медаль «100 лет Транссибирской магистрали»</a:t>
            </a:r>
          </a:p>
          <a:p>
            <a:pPr>
              <a:buNone/>
            </a:pP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Тарнорутская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Л.М.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– награды Знак «За безупречный труд на федеральном ЖД транспорте»</a:t>
            </a:r>
          </a:p>
          <a:p>
            <a:pPr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А.Орлов, В.М. Алексеев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– награды звание «Почётный железнодорожник», Орден «Знак почёта» </a:t>
            </a:r>
          </a:p>
          <a:p>
            <a:pPr>
              <a:buNone/>
            </a:pP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В.П. </a:t>
            </a:r>
            <a:r>
              <a:rPr lang="ru-RU" sz="18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Готовский</a:t>
            </a:r>
            <a:r>
              <a:rPr lang="ru-RU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ru-RU" sz="1800" dirty="0" smtClean="0">
                <a:latin typeface="Arial" pitchFamily="34" charset="0"/>
                <a:cs typeface="Arial" pitchFamily="34" charset="0"/>
              </a:rPr>
              <a:t>– награды Знак «Миллион километров без аварийного пробега»</a:t>
            </a:r>
          </a:p>
          <a:p>
            <a:pPr>
              <a:buNone/>
            </a:pPr>
            <a:endParaRPr lang="ru-RU" sz="1800" dirty="0"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27550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0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0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5" dur="20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0" dur="20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55" dur="20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C:\Users\Наталья\Downloads\Знаменитые выпускники лицея\Слайд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1077634">
            <a:off x="245865" y="278867"/>
            <a:ext cx="2843808" cy="2132856"/>
          </a:xfrm>
          <a:prstGeom prst="rect">
            <a:avLst/>
          </a:prstGeom>
          <a:noFill/>
        </p:spPr>
      </p:pic>
      <p:pic>
        <p:nvPicPr>
          <p:cNvPr id="29699" name="Picture 3" descr="C:\Users\Наталья\Downloads\Знаменитые выпускники лицея\Слайд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260648"/>
            <a:ext cx="4499992" cy="3374994"/>
          </a:xfrm>
          <a:prstGeom prst="rect">
            <a:avLst/>
          </a:prstGeom>
          <a:noFill/>
        </p:spPr>
      </p:pic>
      <p:pic>
        <p:nvPicPr>
          <p:cNvPr id="29700" name="Picture 4" descr="C:\Users\Наталья\Downloads\Знаменитые выпускники лицея\Слайд4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rot="21134742">
            <a:off x="353482" y="2158873"/>
            <a:ext cx="3779912" cy="2834934"/>
          </a:xfrm>
          <a:prstGeom prst="rect">
            <a:avLst/>
          </a:prstGeom>
          <a:noFill/>
        </p:spPr>
      </p:pic>
      <p:pic>
        <p:nvPicPr>
          <p:cNvPr id="29701" name="Picture 5" descr="C:\Users\Наталья\Downloads\Знаменитые выпускники лицея\Слайд5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5148064" y="3717032"/>
            <a:ext cx="3755909" cy="2816932"/>
          </a:xfrm>
          <a:prstGeom prst="rect">
            <a:avLst/>
          </a:prstGeom>
          <a:noFill/>
        </p:spPr>
      </p:pic>
      <p:pic>
        <p:nvPicPr>
          <p:cNvPr id="29702" name="Picture 6" descr="C:\Users\Наталья\Downloads\Знаменитые выпускники лицея\Слайд6.JPG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763688" y="4293096"/>
            <a:ext cx="3240360" cy="2430270"/>
          </a:xfrm>
          <a:prstGeom prst="rect">
            <a:avLst/>
          </a:prstGeom>
          <a:noFill/>
        </p:spPr>
      </p:pic>
    </p:spTree>
    <p:custDataLst>
      <p:tags r:id="rId1"/>
    </p:custDataLst>
  </p:cSld>
  <p:clrMapOvr>
    <a:masterClrMapping/>
  </p:clrMapOvr>
  <p:transition spd="slow" advTm="2031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96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97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2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 l="19902" b="17898"/>
          <a:stretch>
            <a:fillRect/>
          </a:stretch>
        </p:blipFill>
        <p:spPr bwMode="auto">
          <a:xfrm>
            <a:off x="4909758" y="404664"/>
            <a:ext cx="4234242" cy="31611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4751512" y="4077072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Монгольская делегация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Встреча с участниками Халхин-Гола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 l="19091" b="22350"/>
          <a:stretch>
            <a:fillRect/>
          </a:stretch>
        </p:blipFill>
        <p:spPr bwMode="auto">
          <a:xfrm rot="5400000">
            <a:off x="886891" y="993429"/>
            <a:ext cx="3157924" cy="428465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323528" y="5013176"/>
            <a:ext cx="446449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Занятие по автотормозам ведёт Гаврилюк Владимир Иванович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custDataLst>
      <p:tags r:id="rId1"/>
    </p:custDataLst>
  </p:cSld>
  <p:clrMapOvr>
    <a:masterClrMapping/>
  </p:clrMapOvr>
  <p:transition spd="slow" advTm="13182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9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4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36000" r="-3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4" cstate="print"/>
          <a:srcRect l="39297" r="9963"/>
          <a:stretch>
            <a:fillRect/>
          </a:stretch>
        </p:blipFill>
        <p:spPr bwMode="auto">
          <a:xfrm rot="15539893">
            <a:off x="1433747" y="-154400"/>
            <a:ext cx="1440159" cy="21287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10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20897266">
            <a:off x="663672" y="1836420"/>
            <a:ext cx="2984597" cy="22384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7"/>
          <p:cNvPicPr>
            <a:picLocks noChangeAspect="1" noChangeArrowheads="1"/>
          </p:cNvPicPr>
          <p:nvPr/>
        </p:nvPicPr>
        <p:blipFill>
          <a:blip r:embed="rId6" cstate="print"/>
          <a:srcRect b="7009"/>
          <a:stretch>
            <a:fillRect/>
          </a:stretch>
        </p:blipFill>
        <p:spPr bwMode="auto">
          <a:xfrm rot="20971729">
            <a:off x="706040" y="4334332"/>
            <a:ext cx="3024336" cy="210927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23275" t="7059" r="1823" b="26236"/>
          <a:stretch>
            <a:fillRect/>
          </a:stretch>
        </p:blipFill>
        <p:spPr bwMode="auto">
          <a:xfrm>
            <a:off x="4139952" y="188640"/>
            <a:ext cx="4680520" cy="30360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TextBox 7"/>
          <p:cNvSpPr txBox="1"/>
          <p:nvPr/>
        </p:nvSpPr>
        <p:spPr>
          <a:xfrm>
            <a:off x="4211960" y="3068960"/>
            <a:ext cx="4608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Первомайская демонстрация 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1966 год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8" cstate="print"/>
          <a:srcRect l="3252" t="4936" b="8988"/>
          <a:stretch>
            <a:fillRect/>
          </a:stretch>
        </p:blipFill>
        <p:spPr bwMode="auto">
          <a:xfrm rot="5400000">
            <a:off x="5171744" y="3261304"/>
            <a:ext cx="2976976" cy="37444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slow" advTm="17676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accel="50000" fill="hold">
                                          <p:stCondLst>
                                            <p:cond delay="100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2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7624" y="0"/>
            <a:ext cx="69847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Училище в 70-80 годы 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259632" y="980728"/>
            <a:ext cx="65527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1974 год – открыли профессию «Повар»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1975 год - построены корпус № 2  и общежитие № 2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Создавалась современная материально-техническая база училища при поддержке Забайкальской железной дороги. Все корпуса технического училища № 1 построены Забайкальской железной дорогой и впоследствии переданы системе НПО Читинской области.</a:t>
            </a:r>
          </a:p>
          <a:p>
            <a:pPr algn="ctr"/>
            <a:r>
              <a:rPr lang="ru-RU" dirty="0" smtClean="0">
                <a:latin typeface="Arial" pitchFamily="34" charset="0"/>
                <a:cs typeface="Arial" pitchFamily="34" charset="0"/>
              </a:rPr>
              <a:t>1985 год – Технической училище №1 переименовано в Среднее профессионально - технической училище №16</a:t>
            </a:r>
            <a:endParaRPr lang="ru-RU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4" cstate="print"/>
          <a:srcRect l="3872" t="7589" b="2607"/>
          <a:stretch>
            <a:fillRect/>
          </a:stretch>
        </p:blipFill>
        <p:spPr bwMode="auto">
          <a:xfrm rot="16200000">
            <a:off x="5294109" y="3210947"/>
            <a:ext cx="2948271" cy="36724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4" name="Picture 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6200000">
            <a:off x="492056" y="3152971"/>
            <a:ext cx="2952328" cy="39364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slow" advTm="17971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5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2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 t="3861" b="3861"/>
          <a:stretch>
            <a:fillRect/>
          </a:stretch>
        </p:blipFill>
        <p:spPr bwMode="auto">
          <a:xfrm rot="15969830">
            <a:off x="698986" y="-111715"/>
            <a:ext cx="3038621" cy="373863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5" cstate="print"/>
          <a:srcRect l="34537" t="19651" b="11749"/>
          <a:stretch>
            <a:fillRect/>
          </a:stretch>
        </p:blipFill>
        <p:spPr bwMode="auto">
          <a:xfrm rot="16200000">
            <a:off x="3181590" y="3739292"/>
            <a:ext cx="2899074" cy="227849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Picture 9"/>
          <p:cNvPicPr>
            <a:picLocks noChangeAspect="1" noChangeArrowheads="1"/>
          </p:cNvPicPr>
          <p:nvPr/>
        </p:nvPicPr>
        <p:blipFill>
          <a:blip r:embed="rId6" cstate="print"/>
          <a:srcRect l="3825" t="7212" r="3459" b="6225"/>
          <a:stretch>
            <a:fillRect/>
          </a:stretch>
        </p:blipFill>
        <p:spPr bwMode="auto">
          <a:xfrm rot="10800000">
            <a:off x="4644008" y="188640"/>
            <a:ext cx="3610778" cy="252833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7" cstate="print"/>
          <a:srcRect l="2998" t="11468" r="14454" b="4951"/>
          <a:stretch>
            <a:fillRect/>
          </a:stretch>
        </p:blipFill>
        <p:spPr bwMode="auto">
          <a:xfrm rot="16200000">
            <a:off x="6230120" y="2418954"/>
            <a:ext cx="2479898" cy="334786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Picture 5"/>
          <p:cNvPicPr>
            <a:picLocks noChangeAspect="1" noChangeArrowheads="1"/>
          </p:cNvPicPr>
          <p:nvPr/>
        </p:nvPicPr>
        <p:blipFill>
          <a:blip r:embed="rId8" cstate="print"/>
          <a:srcRect l="4075" t="2157" r="-3446" b="7546"/>
          <a:stretch>
            <a:fillRect/>
          </a:stretch>
        </p:blipFill>
        <p:spPr bwMode="auto">
          <a:xfrm rot="5400000">
            <a:off x="528170" y="3800422"/>
            <a:ext cx="2615052" cy="316835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custDataLst>
      <p:tags r:id="rId1"/>
    </p:custDataLst>
  </p:cSld>
  <p:clrMapOvr>
    <a:masterClrMapping/>
  </p:clrMapOvr>
  <p:transition spd="slow" advTm="18877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2.3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8|2.5|2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3.2|2.6|2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1|4.1|2.8|3.3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7|2.9|2.9|3.1|2.9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2.9|3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2.6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4.6|2.8|2|1.9|1.8|1.8|1.7|2|1.8|1.9|1.9|1.8|1.8|2|1.5|2.2|1.7|2.1|1.6|2.4|1.9|2|1.7|1.8|1.9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5|2.4|4.9|2.6|6.4|2.6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9|2.4|2.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9|2|1.5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6|2.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6|3.5|2.5|2.3|2.5|2.5|2.3|2.4|2.6|2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2.4|2.9|3.3|3.2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|3.3|2.9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2.7|2.8|2.9|3.3|3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3|3|2.1|3|3.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1|2.8|3.1|3.2|3.4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644</TotalTime>
  <Words>703</Words>
  <Application>Microsoft Office PowerPoint</Application>
  <PresentationFormat>Экран (4:3)</PresentationFormat>
  <Paragraphs>98</Paragraphs>
  <Slides>18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Слайд 1</vt:lpstr>
      <vt:lpstr>Слайд 2</vt:lpstr>
      <vt:lpstr>Слайд 3</vt:lpstr>
      <vt:lpstr>Выпускники первых лет своим трудом вписали славную страницу в летопись училища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Признание работодателей – лучший результат </vt:lpstr>
      <vt:lpstr>Слайд 15</vt:lpstr>
      <vt:lpstr>Руководители  1961-2020 </vt:lpstr>
      <vt:lpstr>Ветераны педагогического труда</vt:lpstr>
      <vt:lpstr>Слайд 18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Image&amp;Matros ®</dc:creator>
  <cp:lastModifiedBy>Image&amp;Matros ®</cp:lastModifiedBy>
  <cp:revision>101</cp:revision>
  <dcterms:created xsi:type="dcterms:W3CDTF">2020-09-22T06:16:29Z</dcterms:created>
  <dcterms:modified xsi:type="dcterms:W3CDTF">2020-09-24T07:03:03Z</dcterms:modified>
</cp:coreProperties>
</file>