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65" r:id="rId2"/>
    <p:sldId id="257" r:id="rId3"/>
    <p:sldId id="272" r:id="rId4"/>
    <p:sldId id="266" r:id="rId5"/>
    <p:sldId id="259" r:id="rId6"/>
    <p:sldId id="260" r:id="rId7"/>
    <p:sldId id="261" r:id="rId8"/>
    <p:sldId id="273" r:id="rId9"/>
    <p:sldId id="27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D8270A"/>
    <a:srgbClr val="FFFFCC"/>
    <a:srgbClr val="79FFB6"/>
    <a:srgbClr val="CCFF33"/>
    <a:srgbClr val="FFFF99"/>
    <a:srgbClr val="C1F7F2"/>
    <a:srgbClr val="8DD24E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-1644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0234D53-067E-47CA-A660-EDCE829B1219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710540F-9D07-48FF-933F-6B036D9C17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34D53-067E-47CA-A660-EDCE829B1219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0540F-9D07-48FF-933F-6B036D9C17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34D53-067E-47CA-A660-EDCE829B1219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0540F-9D07-48FF-933F-6B036D9C17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34D53-067E-47CA-A660-EDCE829B1219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0540F-9D07-48FF-933F-6B036D9C17F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34D53-067E-47CA-A660-EDCE829B1219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0540F-9D07-48FF-933F-6B036D9C17F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34D53-067E-47CA-A660-EDCE829B1219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0540F-9D07-48FF-933F-6B036D9C17F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34D53-067E-47CA-A660-EDCE829B1219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0540F-9D07-48FF-933F-6B036D9C17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34D53-067E-47CA-A660-EDCE829B1219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0540F-9D07-48FF-933F-6B036D9C17F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34D53-067E-47CA-A660-EDCE829B1219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0540F-9D07-48FF-933F-6B036D9C17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70234D53-067E-47CA-A660-EDCE829B1219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0540F-9D07-48FF-933F-6B036D9C17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0234D53-067E-47CA-A660-EDCE829B1219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710540F-9D07-48FF-933F-6B036D9C17F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70234D53-067E-47CA-A660-EDCE829B1219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C710540F-9D07-48FF-933F-6B036D9C17F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pu-shilka.profiedu.ru/" TargetMode="External"/><Relationship Id="rId2" Type="http://schemas.openxmlformats.org/officeDocument/2006/relationships/hyperlink" Target="mailto:pu16shilka@yandex.ru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9.pn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12" Type="http://schemas.openxmlformats.org/officeDocument/2006/relationships/image" Target="../media/image23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11" Type="http://schemas.openxmlformats.org/officeDocument/2006/relationships/image" Target="../media/image3.png"/><Relationship Id="rId5" Type="http://schemas.openxmlformats.org/officeDocument/2006/relationships/image" Target="../media/image17.jpeg"/><Relationship Id="rId10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6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10" Type="http://schemas.openxmlformats.org/officeDocument/2006/relationships/image" Target="../media/image3.png"/><Relationship Id="rId4" Type="http://schemas.openxmlformats.org/officeDocument/2006/relationships/image" Target="../media/image29.jpeg"/><Relationship Id="rId9" Type="http://schemas.openxmlformats.org/officeDocument/2006/relationships/image" Target="../media/image34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13" Type="http://schemas.openxmlformats.org/officeDocument/2006/relationships/image" Target="../media/image45.jpeg"/><Relationship Id="rId3" Type="http://schemas.openxmlformats.org/officeDocument/2006/relationships/image" Target="../media/image3.png"/><Relationship Id="rId7" Type="http://schemas.openxmlformats.org/officeDocument/2006/relationships/image" Target="../media/image39.jpeg"/><Relationship Id="rId12" Type="http://schemas.openxmlformats.org/officeDocument/2006/relationships/image" Target="../media/image44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11" Type="http://schemas.openxmlformats.org/officeDocument/2006/relationships/image" Target="../media/image43.jpeg"/><Relationship Id="rId5" Type="http://schemas.openxmlformats.org/officeDocument/2006/relationships/image" Target="../media/image37.jpeg"/><Relationship Id="rId15" Type="http://schemas.openxmlformats.org/officeDocument/2006/relationships/image" Target="../media/image47.jpeg"/><Relationship Id="rId10" Type="http://schemas.openxmlformats.org/officeDocument/2006/relationships/image" Target="../media/image42.jpeg"/><Relationship Id="rId4" Type="http://schemas.openxmlformats.org/officeDocument/2006/relationships/image" Target="../media/image36.jpeg"/><Relationship Id="rId9" Type="http://schemas.openxmlformats.org/officeDocument/2006/relationships/image" Target="../media/image41.jpeg"/><Relationship Id="rId14" Type="http://schemas.openxmlformats.org/officeDocument/2006/relationships/image" Target="../media/image4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>
          <a:blip r:embed="rId2" cstate="print"/>
          <a:srcRect l="47622" t="24560" r="25372" b="19138"/>
          <a:stretch>
            <a:fillRect/>
          </a:stretch>
        </p:blipFill>
        <p:spPr bwMode="auto">
          <a:xfrm>
            <a:off x="5868144" y="2492896"/>
            <a:ext cx="2232248" cy="266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9288" y="286744"/>
            <a:ext cx="977864" cy="1054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3"/>
            <a:ext cx="7772400" cy="1152127"/>
          </a:xfrm>
        </p:spPr>
        <p:txBody>
          <a:bodyPr>
            <a:normAutofit/>
          </a:bodyPr>
          <a:lstStyle/>
          <a:p>
            <a:pPr lvl="2"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Министерство образования, науки и молодёжной политики Забайкальского края </a:t>
            </a:r>
            <a:b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1124744"/>
            <a:ext cx="7772400" cy="3182511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Государственное профессиональное образовательное учреждение</a:t>
            </a:r>
          </a:p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«Шилкинский многопрофильный лицей»</a:t>
            </a:r>
            <a:r>
              <a:rPr lang="ru-RU" b="1" dirty="0" smtClean="0"/>
              <a:t> </a:t>
            </a:r>
            <a:endParaRPr lang="ru-RU" dirty="0" smtClean="0"/>
          </a:p>
          <a:p>
            <a:endParaRPr lang="ru-RU" sz="1800" u="sng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800" u="sng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800" u="sng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07504" y="116632"/>
            <a:ext cx="8928992" cy="6624735"/>
          </a:xfrm>
          <a:prstGeom prst="rect">
            <a:avLst/>
          </a:prstGeom>
          <a:noFill/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5" descr="ПУ-1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59632" y="2564904"/>
            <a:ext cx="3315256" cy="24867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ru-RU" sz="1200" b="1" dirty="0" smtClean="0"/>
          </a:p>
          <a:p>
            <a:pPr algn="ctr">
              <a:buNone/>
            </a:pPr>
            <a:endParaRPr lang="ru-RU" sz="1200" b="1" dirty="0" smtClean="0"/>
          </a:p>
          <a:p>
            <a:pPr algn="ctr">
              <a:buNone/>
            </a:pPr>
            <a:r>
              <a:rPr lang="ru-RU" sz="1200" b="1" dirty="0" smtClean="0"/>
              <a:t>Государственное </a:t>
            </a:r>
            <a:r>
              <a:rPr lang="ru-RU" sz="1200" b="1" dirty="0" smtClean="0"/>
              <a:t>профессиональное  образовательное учреждение</a:t>
            </a:r>
          </a:p>
          <a:p>
            <a:pPr algn="ctr">
              <a:buNone/>
            </a:pPr>
            <a:r>
              <a:rPr lang="ru-RU" sz="1200" b="1" dirty="0" smtClean="0"/>
              <a:t>«Шилкинский многопрофильный лицей»</a:t>
            </a:r>
          </a:p>
          <a:p>
            <a:pPr algn="ctr">
              <a:buNone/>
            </a:pPr>
            <a:r>
              <a:rPr lang="ru-RU" sz="1200" b="1" dirty="0" smtClean="0"/>
              <a:t>(филиал </a:t>
            </a:r>
            <a:r>
              <a:rPr lang="ru-RU" sz="1200" b="1" dirty="0" err="1" smtClean="0"/>
              <a:t>пгт.Чернышевск</a:t>
            </a:r>
            <a:r>
              <a:rPr lang="ru-RU" sz="1200" b="1" dirty="0" smtClean="0"/>
              <a:t>)</a:t>
            </a:r>
          </a:p>
          <a:p>
            <a:pPr algn="ctr">
              <a:buNone/>
            </a:pPr>
            <a:r>
              <a:rPr lang="ru-RU" sz="1200" dirty="0" smtClean="0"/>
              <a:t>Учредитель: Министерство образования, науки и молодежной политики Забайкальского края</a:t>
            </a:r>
          </a:p>
          <a:p>
            <a:pPr algn="ctr">
              <a:buNone/>
            </a:pPr>
            <a:r>
              <a:rPr lang="ru-RU" sz="1200" dirty="0" smtClean="0"/>
              <a:t> Год основания: 1961г. Выпущено свыше 12 тыс. квалифицированных кадров.</a:t>
            </a:r>
          </a:p>
          <a:p>
            <a:pPr algn="ctr">
              <a:buNone/>
            </a:pPr>
            <a:r>
              <a:rPr lang="ru-RU" sz="1200" dirty="0" smtClean="0"/>
              <a:t>Адрес: 673370 Забайкальский край г.Шилка, ул. Ленина,д.69</a:t>
            </a:r>
          </a:p>
          <a:p>
            <a:pPr algn="ctr">
              <a:buNone/>
            </a:pPr>
            <a:r>
              <a:rPr lang="ru-RU" sz="1200" b="1" dirty="0" smtClean="0"/>
              <a:t>Телефон:</a:t>
            </a:r>
            <a:r>
              <a:rPr lang="ru-RU" sz="1200" dirty="0" smtClean="0"/>
              <a:t> 8(244) 2-11-99; 8 (244) 2 08-18</a:t>
            </a:r>
          </a:p>
          <a:p>
            <a:pPr algn="ctr">
              <a:buNone/>
            </a:pPr>
            <a:r>
              <a:rPr lang="ru-RU" sz="1200" b="1" dirty="0" smtClean="0"/>
              <a:t>Факс: </a:t>
            </a:r>
            <a:r>
              <a:rPr lang="ru-RU" sz="1200" dirty="0" smtClean="0"/>
              <a:t>8 (244) 2-11-99</a:t>
            </a:r>
          </a:p>
          <a:p>
            <a:pPr algn="ctr">
              <a:buNone/>
            </a:pPr>
            <a:r>
              <a:rPr lang="ru-RU" sz="1200" b="1" dirty="0" smtClean="0"/>
              <a:t>Электронный адрес организации</a:t>
            </a:r>
            <a:r>
              <a:rPr lang="ru-RU" sz="1200" dirty="0" smtClean="0"/>
              <a:t> </a:t>
            </a:r>
            <a:r>
              <a:rPr lang="ru-RU" sz="1200" u="sng" dirty="0" smtClean="0">
                <a:hlinkClick r:id="rId2"/>
              </a:rPr>
              <a:t>pu16shilka@yandex.ru</a:t>
            </a:r>
            <a:endParaRPr lang="ru-RU" sz="1200" dirty="0" smtClean="0"/>
          </a:p>
          <a:p>
            <a:pPr algn="ctr">
              <a:buNone/>
            </a:pPr>
            <a:r>
              <a:rPr lang="en-US" sz="1200" b="1" dirty="0" smtClean="0"/>
              <a:t>Web</a:t>
            </a:r>
            <a:r>
              <a:rPr lang="ru-RU" sz="1200" b="1" dirty="0" smtClean="0"/>
              <a:t>-сайт организации: </a:t>
            </a:r>
            <a:r>
              <a:rPr lang="en-US" sz="1200" b="1" u="sng" dirty="0" smtClean="0">
                <a:hlinkClick r:id="rId3"/>
              </a:rPr>
              <a:t>https</a:t>
            </a:r>
            <a:r>
              <a:rPr lang="ru-RU" sz="1200" b="1" u="sng" dirty="0" smtClean="0">
                <a:hlinkClick r:id="rId3"/>
              </a:rPr>
              <a:t>://</a:t>
            </a:r>
            <a:r>
              <a:rPr lang="en-US" sz="1200" b="1" u="sng" dirty="0" err="1" smtClean="0">
                <a:hlinkClick r:id="rId3"/>
              </a:rPr>
              <a:t>pu</a:t>
            </a:r>
            <a:r>
              <a:rPr lang="ru-RU" sz="1200" b="1" u="sng" dirty="0" smtClean="0">
                <a:hlinkClick r:id="rId3"/>
              </a:rPr>
              <a:t>-</a:t>
            </a:r>
            <a:r>
              <a:rPr lang="en-US" sz="1200" b="1" u="sng" dirty="0" err="1" smtClean="0">
                <a:hlinkClick r:id="rId3"/>
              </a:rPr>
              <a:t>shilka</a:t>
            </a:r>
            <a:r>
              <a:rPr lang="ru-RU" sz="1200" b="1" u="sng" dirty="0" smtClean="0">
                <a:hlinkClick r:id="rId3"/>
              </a:rPr>
              <a:t>.</a:t>
            </a:r>
            <a:r>
              <a:rPr lang="en-US" sz="1200" b="1" u="sng" dirty="0" err="1" smtClean="0">
                <a:hlinkClick r:id="rId3"/>
              </a:rPr>
              <a:t>profiedu</a:t>
            </a:r>
            <a:r>
              <a:rPr lang="ru-RU" sz="1200" b="1" u="sng" dirty="0" smtClean="0">
                <a:hlinkClick r:id="rId3"/>
              </a:rPr>
              <a:t>.</a:t>
            </a:r>
            <a:r>
              <a:rPr lang="en-US" sz="1200" b="1" u="sng" dirty="0" err="1" smtClean="0">
                <a:hlinkClick r:id="rId3"/>
              </a:rPr>
              <a:t>ru</a:t>
            </a:r>
            <a:r>
              <a:rPr lang="ru-RU" sz="1200" b="1" u="sng" dirty="0" smtClean="0">
                <a:hlinkClick r:id="rId3"/>
              </a:rPr>
              <a:t>/</a:t>
            </a:r>
            <a:endParaRPr lang="ru-RU" sz="1200" dirty="0" smtClean="0"/>
          </a:p>
          <a:p>
            <a:pPr algn="ctr">
              <a:buNone/>
            </a:pPr>
            <a:r>
              <a:rPr lang="ru-RU" sz="1200" b="1" dirty="0" smtClean="0"/>
              <a:t>Лицензия: № 472 от 07.11.2016г.</a:t>
            </a:r>
            <a:endParaRPr lang="ru-RU" sz="1200" dirty="0" smtClean="0"/>
          </a:p>
          <a:p>
            <a:pPr algn="ctr">
              <a:buNone/>
            </a:pPr>
            <a:r>
              <a:rPr lang="ru-RU" sz="1200" b="1" dirty="0" smtClean="0"/>
              <a:t>Аккредитация: №51 от 20.02.2017г.</a:t>
            </a:r>
            <a:endParaRPr lang="ru-RU" sz="1200" dirty="0" smtClean="0"/>
          </a:p>
          <a:p>
            <a:pPr algn="ctr">
              <a:buNone/>
            </a:pPr>
            <a:r>
              <a:rPr lang="ru-RU" sz="1200" dirty="0" smtClean="0"/>
              <a:t>Контингент обучающихся: 722 чел.</a:t>
            </a:r>
          </a:p>
          <a:p>
            <a:pPr algn="ctr">
              <a:buNone/>
            </a:pPr>
            <a:r>
              <a:rPr lang="ru-RU" sz="1200" dirty="0" smtClean="0"/>
              <a:t>Работников всего: 118,  из них педагогов - 81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27584" y="274638"/>
            <a:ext cx="7416824" cy="1143000"/>
          </a:xfrm>
          <a:solidFill>
            <a:schemeClr val="bg1">
              <a:lumMod val="95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sz="2200" dirty="0" smtClean="0"/>
              <a:t>«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ГПОУ «Шилкинский многопрофильный лицей: кузница квалифицированных кадров»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7" name="Рисунок 6"/>
          <p:cNvPicPr/>
          <p:nvPr/>
        </p:nvPicPr>
        <p:blipFill>
          <a:blip r:embed="rId4" cstate="print"/>
          <a:srcRect l="35436" t="11681" r="35702" b="14815"/>
          <a:stretch>
            <a:fillRect/>
          </a:stretch>
        </p:blipFill>
        <p:spPr bwMode="auto">
          <a:xfrm>
            <a:off x="323528" y="3212976"/>
            <a:ext cx="1368152" cy="1916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/>
          <p:nvPr/>
        </p:nvPicPr>
        <p:blipFill>
          <a:blip r:embed="rId5" cstate="print"/>
          <a:srcRect l="36879" t="15385" r="34901" b="11681"/>
          <a:stretch>
            <a:fillRect/>
          </a:stretch>
        </p:blipFill>
        <p:spPr bwMode="auto">
          <a:xfrm>
            <a:off x="7596336" y="3212976"/>
            <a:ext cx="1368152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07504" y="116632"/>
            <a:ext cx="8928992" cy="6624735"/>
          </a:xfrm>
          <a:prstGeom prst="rect">
            <a:avLst/>
          </a:prstGeom>
          <a:noFill/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Picture 1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00799" y="164175"/>
            <a:ext cx="977864" cy="1054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IMG-20200903-WA000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4501" t="27047" r="5489" b="28405"/>
          <a:stretch>
            <a:fillRect/>
          </a:stretch>
        </p:blipFill>
        <p:spPr>
          <a:xfrm>
            <a:off x="683568" y="1772816"/>
            <a:ext cx="2880320" cy="20162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95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Наши Символы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07504" y="116632"/>
            <a:ext cx="8928992" cy="6624735"/>
          </a:xfrm>
          <a:prstGeom prst="rect">
            <a:avLst/>
          </a:prstGeom>
          <a:noFill/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683568" y="4293096"/>
            <a:ext cx="30243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Bookman Old Style" pitchFamily="18" charset="0"/>
              </a:rPr>
              <a:t>Флаг ГПОУ «Шилкинский многопрофильный лицей»</a:t>
            </a:r>
            <a:endParaRPr lang="ru-RU" dirty="0">
              <a:latin typeface="Bookman Old Style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779912" y="1412776"/>
            <a:ext cx="2592288" cy="57400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Гимн </a:t>
            </a:r>
            <a:endParaRPr lang="ru-RU" sz="1600" dirty="0" smtClean="0">
              <a:latin typeface="Bookman Old Style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Есть много разных заведений,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Но наш лицей один такой.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Ответим все мы без сомнений,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Он самый классный и крутой.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Гордимся нашим коллективом,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 нас талантов просто тьма,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педагоги наши диво,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творческие мастера.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b="1" u="sng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Припев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 нас везде тепло, уютно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Всегда с радушьем встретим мы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Любого гостя абсолютно,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Ведь мы сыны своей страны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лицее некогда скучать,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нём нужно знанья получать,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Учиться и идти вперёд,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Чтобы достичь больших высот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2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Учится </a:t>
            </a:r>
            <a:r>
              <a:rPr lang="ru-RU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ходим мы в лицей,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Становимся умней, сильней.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Лицей для нас как дом родной,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Мы за него стоим горой.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Лицей во всём нам помогает,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Наукам многим обучает.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Ему спасибо говорим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от души благодарим.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b="1" u="sng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Припев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900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pic>
        <p:nvPicPr>
          <p:cNvPr id="15" name="Picture 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44208" y="1484784"/>
            <a:ext cx="2271364" cy="24482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6" name="Прямоугольник 15"/>
          <p:cNvSpPr/>
          <p:nvPr/>
        </p:nvSpPr>
        <p:spPr>
          <a:xfrm>
            <a:off x="6228184" y="4293096"/>
            <a:ext cx="26997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Bookman Old Style" pitchFamily="18" charset="0"/>
              </a:rPr>
              <a:t>Эмблема </a:t>
            </a:r>
            <a:r>
              <a:rPr lang="ru-RU" dirty="0" smtClean="0">
                <a:latin typeface="Bookman Old Style" pitchFamily="18" charset="0"/>
              </a:rPr>
              <a:t>ГПОУ «Шилкинский многопрофильный лицей»</a:t>
            </a:r>
            <a:endParaRPr lang="ru-RU" dirty="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51520" y="1052736"/>
            <a:ext cx="8712968" cy="5688632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sz="2800" b="1" dirty="0">
                <a:solidFill>
                  <a:srgbClr val="C00000"/>
                </a:solidFill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</a:rPr>
              <a:t>                                                          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Победитель 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Конкурса мини – грантов губернатора Забайкальского края (2019 год), </a:t>
            </a:r>
          </a:p>
          <a:p>
            <a:pPr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проект «Таежные </a:t>
            </a: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писаницы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– каменные книги тысячелетий» </a:t>
            </a:r>
          </a:p>
          <a:p>
            <a:pPr>
              <a:buNone/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</a:t>
            </a:r>
            <a:r>
              <a:rPr lang="ru-RU" sz="4400" b="1" dirty="0" err="1" smtClean="0">
                <a:latin typeface="Times New Roman" pitchFamily="18" charset="0"/>
                <a:cs typeface="Times New Roman" pitchFamily="18" charset="0"/>
              </a:rPr>
              <a:t>Историко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– туристический клуб «Горизонт»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4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4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«Школа молодого рационализатора и изобретателя»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проект, реализуемый совместно ГПОУ «Шилкинский МПЛ» и </a:t>
            </a:r>
          </a:p>
          <a:p>
            <a:pPr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Линейной технической библиотекой ст. Шилка </a:t>
            </a: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За время сотрудничества  проведено: </a:t>
            </a: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- «Аукционов технических идей»                           7</a:t>
            </a:r>
          </a:p>
          <a:p>
            <a:pPr marL="109728" lv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- Представлено проектов  всего                             26</a:t>
            </a:r>
          </a:p>
          <a:p>
            <a:pPr marL="109728" lv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- </a:t>
            </a: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Инженерно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– технических проектов                   22</a:t>
            </a:r>
          </a:p>
          <a:p>
            <a:pPr marL="109728" lv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- </a:t>
            </a: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Клиентоориентированных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проектов                    4       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Внедрение в производство: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4  технических проекта студента группы ЭТП 2 – 17</a:t>
            </a: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Соколова Антона 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как рационализаторские предложения в </a:t>
            </a: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Шилкинском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Энергоучастке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  в апреле  2019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г.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«НТТМ Забайкальского края  - 2017, 2018, 2019»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Диплом за «Лучший проект по техническому творчеству» 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ЗабГУ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Соколов Антон – 2019 г.</a:t>
            </a:r>
            <a:endParaRPr lang="ru-RU" sz="4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endParaRPr lang="ru-RU" sz="4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Спортивная команда «Сапсан»   -  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2015 – 2019гг. – призеры  </a:t>
            </a: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Регионального чемпионата </a:t>
            </a: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КЭС </a:t>
            </a:r>
            <a:r>
              <a:rPr lang="ru-RU" sz="4400" b="1" dirty="0" err="1" smtClean="0">
                <a:latin typeface="Times New Roman" pitchFamily="18" charset="0"/>
                <a:cs typeface="Times New Roman" pitchFamily="18" charset="0"/>
              </a:rPr>
              <a:t>Баскет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         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43608" y="274638"/>
            <a:ext cx="7056784" cy="778098"/>
          </a:xfrm>
          <a:solidFill>
            <a:schemeClr val="bg1">
              <a:lumMod val="95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ДОСТИЖЕНИЯ </a:t>
            </a:r>
            <a:br>
              <a:rPr lang="ru-RU" sz="24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C00000"/>
                </a:solidFill>
              </a:rPr>
              <a:t>«Сильная Россия начинается с нас!»</a:t>
            </a:r>
            <a:br>
              <a:rPr lang="ru-RU" sz="2400" dirty="0" smtClean="0">
                <a:solidFill>
                  <a:srgbClr val="C00000"/>
                </a:solidFill>
              </a:rPr>
            </a:br>
            <a:endParaRPr lang="ru-RU" sz="2400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Наталья\Desktop\Мои дипломы\Грант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340768"/>
            <a:ext cx="1340104" cy="19130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 descr="C:\Users\Наталья\Desktop\Для презентации лицея\Заб магистраль 2018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8" y="1643050"/>
            <a:ext cx="1875232" cy="18225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/>
          <p:nvPr/>
        </p:nvPicPr>
        <p:blipFill>
          <a:blip r:embed="rId4" cstate="print"/>
          <a:srcRect l="16012" t="6432" r="33233" b="3942"/>
          <a:stretch>
            <a:fillRect/>
          </a:stretch>
        </p:blipFill>
        <p:spPr bwMode="auto">
          <a:xfrm>
            <a:off x="7358082" y="1643050"/>
            <a:ext cx="1615350" cy="18573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83768" y="4941168"/>
            <a:ext cx="2304256" cy="17281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55" name="AutoShape 7" descr="https://apf.mail.ru/cgi-bin/readmsg?id=15807935440455180421;0;1&amp;exif=1&amp;full=1&amp;x-email=alie_65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7" name="AutoShape 9" descr="https://apf.mail.ru/cgi-bin/readmsg?id=15807935440455180421;0;1&amp;exif=1&amp;full=1&amp;x-email=alie_65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9" name="AutoShape 11" descr="https://apf.mail.ru/cgi-bin/readmsg?id=15807935440455180421;0;1&amp;exif=1&amp;full=1&amp;x-email=alie_65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60" name="Picture 12" descr="C:\Users\Наталья\Desktop\Для презентации лицея\2019-10-28_003.jpg"/>
          <p:cNvPicPr>
            <a:picLocks noChangeAspect="1" noChangeArrowheads="1"/>
          </p:cNvPicPr>
          <p:nvPr/>
        </p:nvPicPr>
        <p:blipFill>
          <a:blip r:embed="rId6" cstate="print"/>
          <a:srcRect l="1844" t="1501" r="4622" b="2190"/>
          <a:stretch>
            <a:fillRect/>
          </a:stretch>
        </p:blipFill>
        <p:spPr bwMode="auto">
          <a:xfrm>
            <a:off x="4067944" y="3284984"/>
            <a:ext cx="1201883" cy="17016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61" name="Picture 13" descr="C:\Users\Наталья\Downloads\IMG_20200204_142940.jpg"/>
          <p:cNvPicPr>
            <a:picLocks noChangeAspect="1" noChangeArrowheads="1"/>
          </p:cNvPicPr>
          <p:nvPr/>
        </p:nvPicPr>
        <p:blipFill>
          <a:blip r:embed="rId7" cstate="print"/>
          <a:srcRect l="12500" r="10544"/>
          <a:stretch>
            <a:fillRect/>
          </a:stretch>
        </p:blipFill>
        <p:spPr bwMode="auto">
          <a:xfrm rot="5400000">
            <a:off x="4909656" y="4891544"/>
            <a:ext cx="1761488" cy="17167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32339" y="274638"/>
            <a:ext cx="686435" cy="739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Прямоугольник 13"/>
          <p:cNvSpPr/>
          <p:nvPr/>
        </p:nvSpPr>
        <p:spPr>
          <a:xfrm>
            <a:off x="107504" y="116632"/>
            <a:ext cx="8928992" cy="6624735"/>
          </a:xfrm>
          <a:prstGeom prst="rect">
            <a:avLst/>
          </a:prstGeom>
          <a:noFill/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                 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Picture 1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79512" y="222530"/>
            <a:ext cx="977864" cy="1054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5580112" y="3501008"/>
            <a:ext cx="178607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Газета «Забайкальская магистраль» выпуск №18 от 25.05.2018 г.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357921" y="3501008"/>
            <a:ext cx="178607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Газета «Забайкальская магистраль» выпуск №13 от 28.01.2020  г.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60232" y="4365104"/>
            <a:ext cx="2160240" cy="20867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Губернаторские и Именные стипендиаты  СПО Забайкальского края 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 lvl="0" algn="ctr">
              <a:lnSpc>
                <a:spcPct val="120000"/>
              </a:lnSpc>
              <a:spcBef>
                <a:spcPts val="0"/>
              </a:spcBef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2019 - 2020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уч.год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– 2 чел.</a:t>
            </a:r>
          </a:p>
          <a:p>
            <a:pPr lvl="0" algn="ctr">
              <a:lnSpc>
                <a:spcPct val="120000"/>
              </a:lnSpc>
              <a:spcBef>
                <a:spcPts val="0"/>
              </a:spcBef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2018 - 2019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уч.год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 – 2 чел.</a:t>
            </a:r>
          </a:p>
          <a:p>
            <a:pPr lvl="0" algn="ctr">
              <a:lnSpc>
                <a:spcPct val="120000"/>
              </a:lnSpc>
              <a:spcBef>
                <a:spcPts val="0"/>
              </a:spcBef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2017 – 2018 уч. год – 2 чел.</a:t>
            </a:r>
          </a:p>
          <a:p>
            <a:pPr lvl="0" algn="ctr">
              <a:lnSpc>
                <a:spcPct val="120000"/>
              </a:lnSpc>
              <a:spcBef>
                <a:spcPts val="0"/>
              </a:spcBef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2016 – 2017  уч. год – 2 чел.</a:t>
            </a:r>
          </a:p>
          <a:p>
            <a:pPr lvl="0" algn="ctr">
              <a:lnSpc>
                <a:spcPct val="120000"/>
              </a:lnSpc>
              <a:spcBef>
                <a:spcPts val="0"/>
              </a:spcBef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2015 -   2016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уч.год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 - 2 чел.</a:t>
            </a:r>
          </a:p>
          <a:p>
            <a:pPr lvl="0" algn="ctr">
              <a:lnSpc>
                <a:spcPct val="120000"/>
              </a:lnSpc>
              <a:spcBef>
                <a:spcPts val="0"/>
              </a:spcBef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2014 -  2015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уч.год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 - </a:t>
            </a:r>
            <a:r>
              <a:rPr lang="ru-RU" sz="1200" dirty="0"/>
              <a:t>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2 чел.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72608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1200" dirty="0" smtClean="0"/>
          </a:p>
          <a:p>
            <a:pPr>
              <a:buNone/>
            </a:pPr>
            <a:endParaRPr lang="ru-RU" sz="1200" dirty="0" smtClean="0"/>
          </a:p>
          <a:p>
            <a:pPr>
              <a:buNone/>
            </a:pPr>
            <a:endParaRPr lang="ru-RU" sz="1200" dirty="0" smtClean="0"/>
          </a:p>
          <a:p>
            <a:pPr>
              <a:buNone/>
            </a:pPr>
            <a:endParaRPr lang="ru-RU" sz="1200" dirty="0" smtClean="0"/>
          </a:p>
          <a:p>
            <a:pPr>
              <a:buNone/>
            </a:pPr>
            <a:endParaRPr lang="ru-RU" sz="1200" dirty="0" smtClean="0"/>
          </a:p>
          <a:p>
            <a:pPr>
              <a:buNone/>
            </a:pPr>
            <a:endParaRPr lang="ru-RU" sz="1200" dirty="0" smtClean="0"/>
          </a:p>
          <a:p>
            <a:pPr>
              <a:buNone/>
            </a:pPr>
            <a:endParaRPr lang="ru-RU" sz="1200" dirty="0" smtClean="0"/>
          </a:p>
          <a:p>
            <a:pPr>
              <a:buNone/>
            </a:pPr>
            <a:endParaRPr lang="ru-RU" sz="1200" dirty="0" smtClean="0"/>
          </a:p>
          <a:p>
            <a:pPr>
              <a:buNone/>
            </a:pPr>
            <a:endParaRPr lang="ru-RU" sz="1200" dirty="0" smtClean="0"/>
          </a:p>
          <a:p>
            <a:pPr>
              <a:buNone/>
            </a:pPr>
            <a:endParaRPr lang="ru-RU" sz="1200" dirty="0" smtClean="0"/>
          </a:p>
          <a:p>
            <a:pPr>
              <a:buNone/>
            </a:pPr>
            <a:endParaRPr lang="ru-RU" sz="1200" dirty="0" smtClean="0"/>
          </a:p>
          <a:p>
            <a:pPr>
              <a:buNone/>
            </a:pPr>
            <a:endParaRPr lang="ru-RU" sz="1200" dirty="0" smtClean="0"/>
          </a:p>
          <a:p>
            <a:pPr>
              <a:buNone/>
            </a:pPr>
            <a:endParaRPr lang="ru-RU" sz="12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>
              <a:buNone/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обучения: очная, очная с применением  дистанционных технологий</a:t>
            </a:r>
          </a:p>
          <a:p>
            <a:pPr>
              <a:buNone/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Платная подготовка: профессиональное обучение, повышение квалификации</a:t>
            </a:r>
          </a:p>
          <a:p>
            <a:pPr>
              <a:buNone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рофессиональное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и дополнительное профессиональное образование лиц в возрасте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50-ти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лет и старше</a:t>
            </a:r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1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проект «Старшее поколение»  </a:t>
            </a:r>
            <a:endParaRPr lang="ru-RU" sz="1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егиональный </a:t>
            </a:r>
            <a:r>
              <a:rPr lang="ru-RU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"Содействие занятости </a:t>
            </a:r>
            <a:r>
              <a:rPr lang="ru-RU" sz="1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женщине </a:t>
            </a:r>
            <a:r>
              <a:rPr lang="ru-RU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создание условий дошкольного образования для детей </a:t>
            </a:r>
            <a:r>
              <a:rPr lang="ru-RU" sz="1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возрасте </a:t>
            </a:r>
            <a:r>
              <a:rPr lang="ru-RU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3-х лет " НП </a:t>
            </a:r>
            <a:r>
              <a:rPr lang="ru-RU" sz="1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«Демография»</a:t>
            </a:r>
          </a:p>
          <a:p>
            <a:pPr>
              <a:buNone/>
            </a:pPr>
            <a:r>
              <a:rPr lang="ru-RU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</a:t>
            </a:r>
            <a:r>
              <a:rPr lang="ru-RU" sz="1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 профессиональным программам.  </a:t>
            </a:r>
          </a:p>
          <a:p>
            <a:pPr>
              <a:buNone/>
            </a:pPr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27584" y="274638"/>
            <a:ext cx="7344816" cy="706090"/>
          </a:xfr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solidFill>
                  <a:srgbClr val="002060"/>
                </a:solidFill>
              </a:rPr>
              <a:t>В лицее осуществляется подготовка по профессиям:</a:t>
            </a:r>
            <a:br>
              <a:rPr lang="ru-RU" sz="2400" dirty="0" smtClean="0">
                <a:solidFill>
                  <a:srgbClr val="002060"/>
                </a:solidFill>
              </a:rPr>
            </a:b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26005" y="1295971"/>
            <a:ext cx="2564358" cy="86409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/>
              <a:t>Машинист локомотива  (электровоз, тепловоз)</a:t>
            </a:r>
            <a:endParaRPr lang="ru-RU" sz="1200" dirty="0" smtClean="0">
              <a:solidFill>
                <a:srgbClr val="C00000"/>
              </a:solidFill>
            </a:endParaRPr>
          </a:p>
          <a:p>
            <a:pPr algn="ctr">
              <a:buNone/>
            </a:pPr>
            <a:r>
              <a:rPr lang="ru-RU" sz="1200" dirty="0" smtClean="0"/>
              <a:t>    срок обучения 4 года 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122495" y="1200472"/>
            <a:ext cx="2492350" cy="86409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/>
              <a:t>Проводник на железнодорожном транспорте</a:t>
            </a:r>
            <a:endParaRPr lang="ru-RU" sz="1200" dirty="0" smtClean="0"/>
          </a:p>
          <a:p>
            <a:pPr algn="ctr">
              <a:buNone/>
            </a:pPr>
            <a:r>
              <a:rPr lang="ru-RU" sz="1200" dirty="0" smtClean="0"/>
              <a:t>    срок обучения 3 года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203848" y="1052736"/>
            <a:ext cx="2636366" cy="86409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/>
              <a:t>Электромонтер тяговых подстанций</a:t>
            </a:r>
            <a:endParaRPr lang="ru-RU" sz="1200" dirty="0" smtClean="0"/>
          </a:p>
          <a:p>
            <a:pPr algn="ctr"/>
            <a:r>
              <a:rPr lang="ru-RU" sz="1200" dirty="0" smtClean="0"/>
              <a:t>срок обучения 3 года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900865" y="2276872"/>
            <a:ext cx="2996406" cy="100811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/>
              <a:t>Слесарь по ремонту  и обслуживанию подвижного состава</a:t>
            </a:r>
            <a:endParaRPr lang="ru-RU" sz="1200" dirty="0" smtClean="0"/>
          </a:p>
          <a:p>
            <a:pPr algn="ctr"/>
            <a:r>
              <a:rPr lang="ru-RU" sz="1200" dirty="0" smtClean="0"/>
              <a:t>срок обучения 1 год (филиал </a:t>
            </a:r>
            <a:r>
              <a:rPr lang="ru-RU" sz="1200" dirty="0" err="1" smtClean="0"/>
              <a:t>пгт.Чернышевск</a:t>
            </a:r>
            <a:r>
              <a:rPr lang="ru-RU" sz="1200" dirty="0" smtClean="0"/>
              <a:t>)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97768" y="2376091"/>
            <a:ext cx="3096344" cy="93610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/>
              <a:t>Продавец продовольственных, непродовольственных товаров</a:t>
            </a:r>
            <a:endParaRPr lang="ru-RU" sz="1200" dirty="0" smtClean="0"/>
          </a:p>
          <a:p>
            <a:pPr algn="ctr"/>
            <a:r>
              <a:rPr lang="ru-RU" sz="1200" dirty="0" smtClean="0"/>
              <a:t>срок обучения 3 года (филиал </a:t>
            </a:r>
            <a:r>
              <a:rPr lang="ru-RU" sz="1200" dirty="0" err="1" smtClean="0"/>
              <a:t>пгт.Чернышевск</a:t>
            </a:r>
            <a:r>
              <a:rPr lang="ru-RU" sz="1200" dirty="0" smtClean="0"/>
              <a:t>)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275856" y="3284984"/>
            <a:ext cx="2650616" cy="57606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Повар, кондитер</a:t>
            </a:r>
          </a:p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Срок обучения 4 года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3347864" y="1988840"/>
            <a:ext cx="2520280" cy="1224136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3707904" y="2060848"/>
            <a:ext cx="172819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ru-RU" sz="1000" b="1" dirty="0" smtClean="0">
                <a:solidFill>
                  <a:srgbClr val="C00000"/>
                </a:solidFill>
              </a:rPr>
              <a:t>Возможность продолжить образование по</a:t>
            </a:r>
            <a:endParaRPr lang="ru-RU" sz="1000" dirty="0" smtClean="0">
              <a:solidFill>
                <a:srgbClr val="C00000"/>
              </a:solidFill>
            </a:endParaRPr>
          </a:p>
          <a:p>
            <a:pPr algn="ctr">
              <a:buNone/>
            </a:pPr>
            <a:r>
              <a:rPr lang="ru-RU" sz="1000" b="1" dirty="0" smtClean="0">
                <a:solidFill>
                  <a:srgbClr val="C00000"/>
                </a:solidFill>
              </a:rPr>
              <a:t>договору с предприятием ОАО РЖД о целевом обучении</a:t>
            </a:r>
            <a:endParaRPr lang="ru-RU" sz="1000" dirty="0" smtClean="0">
              <a:solidFill>
                <a:srgbClr val="C00000"/>
              </a:solidFill>
            </a:endParaRPr>
          </a:p>
        </p:txBody>
      </p:sp>
      <p:pic>
        <p:nvPicPr>
          <p:cNvPr id="15" name="Picture 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854" y="214734"/>
            <a:ext cx="977864" cy="1054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Прямоугольник 1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07504" y="116632"/>
            <a:ext cx="8928992" cy="6624735"/>
          </a:xfrm>
          <a:prstGeom prst="rect">
            <a:avLst/>
          </a:prstGeom>
          <a:noFill/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                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79512" y="908720"/>
            <a:ext cx="8229600" cy="5098571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ru-RU" sz="1200" b="1" dirty="0" smtClean="0">
                <a:solidFill>
                  <a:srgbClr val="C00000"/>
                </a:solidFill>
              </a:rPr>
              <a:t>2012год:</a:t>
            </a:r>
          </a:p>
          <a:p>
            <a:pPr marL="109728" lvl="0" indent="0">
              <a:buNone/>
            </a:pPr>
            <a:endParaRPr lang="ru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 учебных кабинетов;</a:t>
            </a:r>
          </a:p>
          <a:p>
            <a:pPr lvl="0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мастерские: электромонтажная и слесарная;</a:t>
            </a:r>
          </a:p>
          <a:p>
            <a:pPr lvl="0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Лаборатория поваров, кондитеров и кондитерский цех;</a:t>
            </a:r>
          </a:p>
          <a:p>
            <a:pPr lvl="0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Лаборатория билетопечатающих машин и аппаратов;</a:t>
            </a:r>
          </a:p>
          <a:p>
            <a:pPr lvl="0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Библиотека с читальным залом; </a:t>
            </a:r>
          </a:p>
          <a:p>
            <a:pPr lvl="0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Компьютерный класс;</a:t>
            </a:r>
          </a:p>
          <a:p>
            <a:pPr lvl="0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Спортивный зал;</a:t>
            </a:r>
          </a:p>
          <a:p>
            <a:pPr lvl="0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Актовый зал;</a:t>
            </a:r>
          </a:p>
          <a:p>
            <a:pPr lvl="0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Методический кабинет </a:t>
            </a:r>
          </a:p>
          <a:p>
            <a:pPr lvl="0">
              <a:buNone/>
            </a:pPr>
            <a:r>
              <a:rPr lang="ru-RU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</a:t>
            </a:r>
          </a:p>
          <a:p>
            <a:endParaRPr lang="ru-RU" sz="1200" b="1" dirty="0" smtClean="0">
              <a:solidFill>
                <a:srgbClr val="C00000"/>
              </a:solidFill>
            </a:endParaRPr>
          </a:p>
          <a:p>
            <a:endParaRPr lang="ru-RU" sz="1200" b="1" dirty="0" smtClean="0">
              <a:solidFill>
                <a:srgbClr val="C00000"/>
              </a:solidFill>
            </a:endParaRPr>
          </a:p>
          <a:p>
            <a:pPr>
              <a:buNone/>
            </a:pPr>
            <a:endParaRPr lang="ru-RU" sz="1200" b="1" dirty="0" smtClean="0">
              <a:solidFill>
                <a:srgbClr val="C00000"/>
              </a:solidFill>
            </a:endParaRPr>
          </a:p>
          <a:p>
            <a:endParaRPr lang="ru-RU" sz="1200" b="1" dirty="0" smtClean="0">
              <a:solidFill>
                <a:srgbClr val="C00000"/>
              </a:solidFill>
            </a:endParaRPr>
          </a:p>
          <a:p>
            <a:endParaRPr lang="ru-RU" sz="1200" b="1" dirty="0" smtClean="0">
              <a:solidFill>
                <a:srgbClr val="C00000"/>
              </a:solidFill>
            </a:endParaRPr>
          </a:p>
          <a:p>
            <a:endParaRPr lang="ru-RU" sz="1200" b="1" dirty="0" smtClean="0">
              <a:solidFill>
                <a:srgbClr val="C00000"/>
              </a:solidFill>
            </a:endParaRPr>
          </a:p>
          <a:p>
            <a:pPr>
              <a:buNone/>
            </a:pPr>
            <a:endParaRPr lang="ru-RU" sz="1200" b="1" dirty="0">
              <a:solidFill>
                <a:srgbClr val="C0000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04158" y="262462"/>
            <a:ext cx="7200800" cy="634082"/>
          </a:xfrm>
          <a:solidFill>
            <a:schemeClr val="bg2"/>
          </a:solidFill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</a:rPr>
              <a:t/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dirty="0" smtClean="0">
                <a:solidFill>
                  <a:srgbClr val="002060"/>
                </a:solidFill>
              </a:rPr>
              <a:t>Материальная база образовательного процесса:</a:t>
            </a:r>
            <a:br>
              <a:rPr lang="ru-RU" sz="2000" dirty="0" smtClean="0">
                <a:solidFill>
                  <a:srgbClr val="002060"/>
                </a:solidFill>
              </a:rPr>
            </a:b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17410" name="Picture 2" descr="C:\Users\Наталья\Desktop\Для презентации лицея\Кабинеты\Тепловоз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2240" y="1196752"/>
            <a:ext cx="2084506" cy="15633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411" name="Picture 3" descr="C:\Users\Наталья\Desktop\Для презентации лицея\Кабинеты\Электровоз\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248" y="2996952"/>
            <a:ext cx="1951983" cy="14639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412" name="Picture 4" descr="C:\Users\Наталья\Desktop\Для презентации лицея\Кабинеты\Тормоза\3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1124744"/>
            <a:ext cx="1903979" cy="14279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413" name="Picture 5" descr="C:\Users\Наталья\Desktop\Для презентации лицея\Кабинеты\Электромонтажка\DSC0041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4008" y="2852936"/>
            <a:ext cx="2047994" cy="15359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414" name="Picture 6" descr="C:\Users\Наталья\Desktop\Для презентации лицея\Кабинеты\Электротехника\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99792" y="2708920"/>
            <a:ext cx="1951984" cy="14639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415" name="Picture 7" descr="C:\Users\Наталья\Desktop\Для презентации лицея\Кабинеты\Слесарка\IMG_20181218_15223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9513" y="3858100"/>
            <a:ext cx="1440160" cy="19202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416" name="Picture 8" descr="C:\Users\Наталья\Desktop\Для презентации лицея\Кабинеты\Повара\IMG_20181220_113415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763688" y="4365104"/>
            <a:ext cx="1364850" cy="1819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417" name="Picture 9" descr="C:\Users\Наталья\Desktop\Для презентации лицея\Кабинеты\Охрана труда\6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788024" y="4725144"/>
            <a:ext cx="1824202" cy="13681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418" name="Picture 10" descr="C:\Users\Наталья\Desktop\Для презентации лицея\Кабинеты\ОКЖД\33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732240" y="4797152"/>
            <a:ext cx="2232248" cy="16741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Прямоугольник 14"/>
          <p:cNvSpPr/>
          <p:nvPr/>
        </p:nvSpPr>
        <p:spPr>
          <a:xfrm>
            <a:off x="107504" y="116632"/>
            <a:ext cx="8928992" cy="6624735"/>
          </a:xfrm>
          <a:prstGeom prst="rect">
            <a:avLst/>
          </a:prstGeom>
          <a:noFill/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                 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Picture 14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79512" y="223694"/>
            <a:ext cx="977864" cy="1054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" name="Picture 7" descr="C:\Users\Наталья\Downloads\merged (pdf.io).jpg"/>
          <p:cNvPicPr>
            <a:picLocks noChangeAspect="1" noChangeArrowheads="1"/>
          </p:cNvPicPr>
          <p:nvPr/>
        </p:nvPicPr>
        <p:blipFill>
          <a:blip r:embed="rId12" cstate="print"/>
          <a:srcRect b="3503"/>
          <a:stretch>
            <a:fillRect/>
          </a:stretch>
        </p:blipFill>
        <p:spPr bwMode="auto">
          <a:xfrm>
            <a:off x="3203848" y="4437112"/>
            <a:ext cx="1440160" cy="20430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115616" y="836712"/>
            <a:ext cx="7571184" cy="5170579"/>
          </a:xfrm>
        </p:spPr>
        <p:txBody>
          <a:bodyPr/>
          <a:lstStyle/>
          <a:p>
            <a:pPr>
              <a:buNone/>
            </a:pPr>
            <a:r>
              <a:rPr lang="ru-RU" sz="1400" b="1" dirty="0" smtClean="0">
                <a:solidFill>
                  <a:srgbClr val="C00000"/>
                </a:solidFill>
              </a:rPr>
              <a:t>2019 год:</a:t>
            </a:r>
          </a:p>
          <a:p>
            <a:r>
              <a:rPr lang="ru-RU" sz="1600" b="1" dirty="0" smtClean="0"/>
              <a:t>Общежитие на 120 мест:</a:t>
            </a:r>
            <a:endParaRPr lang="ru-RU" sz="1600" dirty="0" smtClean="0"/>
          </a:p>
          <a:p>
            <a:pPr lvl="0">
              <a:buFont typeface="Wingdings" pitchFamily="2" charset="2"/>
              <a:buChar char="v"/>
            </a:pPr>
            <a:r>
              <a:rPr lang="ru-RU" sz="1600" dirty="0" smtClean="0"/>
              <a:t>Прачечная, </a:t>
            </a:r>
            <a:r>
              <a:rPr lang="ru-RU" sz="1600" dirty="0" err="1" smtClean="0"/>
              <a:t>кастелянная</a:t>
            </a:r>
            <a:r>
              <a:rPr lang="ru-RU" sz="1600" dirty="0" smtClean="0"/>
              <a:t>;</a:t>
            </a:r>
          </a:p>
          <a:p>
            <a:pPr lvl="0">
              <a:buFont typeface="Wingdings" pitchFamily="2" charset="2"/>
              <a:buChar char="v"/>
            </a:pPr>
            <a:r>
              <a:rPr lang="ru-RU" sz="1600" dirty="0" smtClean="0"/>
              <a:t>Душевая комната;</a:t>
            </a:r>
          </a:p>
          <a:p>
            <a:pPr lvl="0">
              <a:buFont typeface="Wingdings" pitchFamily="2" charset="2"/>
              <a:buChar char="v"/>
            </a:pPr>
            <a:r>
              <a:rPr lang="ru-RU" sz="1600" dirty="0" smtClean="0"/>
              <a:t>Комната </a:t>
            </a:r>
            <a:r>
              <a:rPr lang="ru-RU" sz="1600" dirty="0" smtClean="0"/>
              <a:t>для сушки </a:t>
            </a:r>
            <a:r>
              <a:rPr lang="ru-RU" sz="1600" dirty="0" smtClean="0"/>
              <a:t>белья;</a:t>
            </a:r>
          </a:p>
          <a:p>
            <a:pPr lvl="0">
              <a:buFont typeface="Wingdings" pitchFamily="2" charset="2"/>
              <a:buChar char="v"/>
            </a:pPr>
            <a:r>
              <a:rPr lang="ru-RU" sz="1600" dirty="0" smtClean="0"/>
              <a:t>Комната  </a:t>
            </a:r>
            <a:r>
              <a:rPr lang="ru-RU" sz="1600" dirty="0" smtClean="0"/>
              <a:t>для </a:t>
            </a:r>
            <a:r>
              <a:rPr lang="ru-RU" sz="1600" dirty="0" smtClean="0"/>
              <a:t>самоподготовки;</a:t>
            </a:r>
          </a:p>
          <a:p>
            <a:pPr lvl="0">
              <a:buFont typeface="Wingdings" pitchFamily="2" charset="2"/>
              <a:buChar char="v"/>
            </a:pPr>
            <a:r>
              <a:rPr lang="ru-RU" sz="1600" dirty="0" smtClean="0"/>
              <a:t>Комната </a:t>
            </a:r>
            <a:r>
              <a:rPr lang="ru-RU" sz="1600" dirty="0" smtClean="0"/>
              <a:t>для </a:t>
            </a:r>
            <a:r>
              <a:rPr lang="ru-RU" sz="1600" dirty="0" smtClean="0"/>
              <a:t>досуга;</a:t>
            </a:r>
          </a:p>
          <a:p>
            <a:pPr lvl="0">
              <a:buFont typeface="Wingdings" pitchFamily="2" charset="2"/>
              <a:buChar char="v"/>
            </a:pPr>
            <a:r>
              <a:rPr lang="ru-RU" sz="1600" dirty="0" smtClean="0"/>
              <a:t>Камера </a:t>
            </a:r>
            <a:r>
              <a:rPr lang="ru-RU" sz="1600" dirty="0" smtClean="0"/>
              <a:t>хранения</a:t>
            </a:r>
          </a:p>
          <a:p>
            <a:r>
              <a:rPr lang="ru-RU" sz="1600" b="1" dirty="0" smtClean="0"/>
              <a:t>Столовая на 100 мест</a:t>
            </a:r>
            <a:endParaRPr lang="ru-RU" sz="1600" dirty="0" smtClean="0"/>
          </a:p>
          <a:p>
            <a:pPr>
              <a:buNone/>
            </a:pP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15616" y="274638"/>
            <a:ext cx="6984776" cy="562074"/>
          </a:xfrm>
          <a:solidFill>
            <a:schemeClr val="bg2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200" dirty="0" smtClean="0"/>
              <a:t>Социальные условия</a:t>
            </a:r>
            <a:br>
              <a:rPr lang="ru-RU" sz="2200" dirty="0" smtClean="0"/>
            </a:br>
            <a:endParaRPr lang="ru-RU" sz="2200" dirty="0"/>
          </a:p>
        </p:txBody>
      </p:sp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1196752"/>
            <a:ext cx="3755232" cy="22531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386" name="Picture 2" descr="C:\Users\Наталья\Desktop\Для презентации лицея\IMG-20200204-WA00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3573016"/>
            <a:ext cx="3507971" cy="26309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387" name="Picture 3" descr="C:\Users\Наталья\Desktop\Для презентации лицея\IMG-20200204-WA001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92080" y="3861048"/>
            <a:ext cx="3432381" cy="25742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07504" y="116632"/>
            <a:ext cx="8928992" cy="6624735"/>
          </a:xfrm>
          <a:prstGeom prst="rect">
            <a:avLst/>
          </a:prstGeom>
          <a:noFill/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                 </a:t>
            </a:r>
            <a:endParaRPr lang="ru-RU" dirty="0"/>
          </a:p>
        </p:txBody>
      </p:sp>
      <p:pic>
        <p:nvPicPr>
          <p:cNvPr id="11" name="Picture 1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222530"/>
            <a:ext cx="977864" cy="1054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755576" y="260648"/>
            <a:ext cx="7941568" cy="648072"/>
          </a:xfrm>
          <a:solidFill>
            <a:schemeClr val="bg2"/>
          </a:solidFill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rgbClr val="002060"/>
                </a:solidFill>
              </a:rPr>
              <a:t>Наши педагоги</a:t>
            </a:r>
            <a:endParaRPr lang="ru-RU" sz="3600" dirty="0">
              <a:solidFill>
                <a:srgbClr val="002060"/>
              </a:solidFill>
            </a:endParaRPr>
          </a:p>
        </p:txBody>
      </p:sp>
      <p:pic>
        <p:nvPicPr>
          <p:cNvPr id="5" name="Содержимое 4" descr="8 марта"/>
          <p:cNvPicPr>
            <a:picLocks noGrp="1"/>
          </p:cNvPicPr>
          <p:nvPr>
            <p:ph idx="1"/>
          </p:nvPr>
        </p:nvPicPr>
        <p:blipFill>
          <a:blip r:embed="rId2" cstate="print">
            <a:lum bright="10000"/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996952"/>
            <a:ext cx="4176464" cy="31683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5602" name="AutoShape 2" descr="https://apf.mail.ru/cgi-bin/readmsg?id=16003027341246807340;0;2&amp;exif=1&amp;full=1&amp;x-email=alie_65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Рисунок 7" descr="IMG-20200718-WA0018.jpg"/>
          <p:cNvPicPr>
            <a:picLocks noChangeAspect="1"/>
          </p:cNvPicPr>
          <p:nvPr/>
        </p:nvPicPr>
        <p:blipFill>
          <a:blip r:embed="rId3" cstate="print">
            <a:lum bright="10000"/>
          </a:blip>
          <a:stretch>
            <a:fillRect/>
          </a:stretch>
        </p:blipFill>
        <p:spPr>
          <a:xfrm rot="689617">
            <a:off x="6780093" y="1682431"/>
            <a:ext cx="2126434" cy="14170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5604" name="AutoShape 4" descr="https://apf.mail.ru/cgi-bin/readmsg?id=16003028621734150204;0;1&amp;exif=1&amp;full=1&amp;x-email=alie_65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" name="Рисунок 9" descr="IMG_20200327_151346.jpg"/>
          <p:cNvPicPr>
            <a:picLocks noChangeAspect="1"/>
          </p:cNvPicPr>
          <p:nvPr/>
        </p:nvPicPr>
        <p:blipFill>
          <a:blip r:embed="rId4" cstate="print">
            <a:lum bright="10000"/>
          </a:blip>
          <a:stretch>
            <a:fillRect/>
          </a:stretch>
        </p:blipFill>
        <p:spPr>
          <a:xfrm rot="306802">
            <a:off x="4636554" y="1213201"/>
            <a:ext cx="2053748" cy="15403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60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1060381">
            <a:off x="2295493" y="1480595"/>
            <a:ext cx="1901060" cy="14257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7Gj_WkDKVBo"/>
          <p:cNvPicPr/>
          <p:nvPr/>
        </p:nvPicPr>
        <p:blipFill>
          <a:blip r:embed="rId6" cstate="print">
            <a:lum bright="10000"/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 rot="527969">
            <a:off x="6973761" y="3417534"/>
            <a:ext cx="1841916" cy="14164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IMG_20200327_151231 (1).jpg"/>
          <p:cNvPicPr>
            <a:picLocks noChangeAspect="1"/>
          </p:cNvPicPr>
          <p:nvPr/>
        </p:nvPicPr>
        <p:blipFill>
          <a:blip r:embed="rId7" cstate="print">
            <a:lum bright="10000"/>
          </a:blip>
          <a:stretch>
            <a:fillRect/>
          </a:stretch>
        </p:blipFill>
        <p:spPr>
          <a:xfrm rot="497363">
            <a:off x="6964715" y="5048409"/>
            <a:ext cx="1854773" cy="13910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 descr="IMG_20191205_100346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4854103">
            <a:off x="362693" y="4157508"/>
            <a:ext cx="2069958" cy="15524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 descr="IMG_20200124_172513.jpg"/>
          <p:cNvPicPr>
            <a:picLocks noChangeAspect="1"/>
          </p:cNvPicPr>
          <p:nvPr/>
        </p:nvPicPr>
        <p:blipFill>
          <a:blip r:embed="rId9" cstate="print">
            <a:lum bright="10000"/>
          </a:blip>
          <a:stretch>
            <a:fillRect/>
          </a:stretch>
        </p:blipFill>
        <p:spPr>
          <a:xfrm rot="5008491">
            <a:off x="59499" y="1748813"/>
            <a:ext cx="2112234" cy="15841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1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52854" y="214734"/>
            <a:ext cx="977864" cy="1054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Прямоугольник 16"/>
          <p:cNvSpPr/>
          <p:nvPr/>
        </p:nvSpPr>
        <p:spPr>
          <a:xfrm>
            <a:off x="107504" y="116632"/>
            <a:ext cx="8928992" cy="6624735"/>
          </a:xfrm>
          <a:prstGeom prst="rect">
            <a:avLst/>
          </a:prstGeom>
          <a:noFill/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                 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116632"/>
            <a:ext cx="8928992" cy="6624735"/>
          </a:xfrm>
          <a:prstGeom prst="rect">
            <a:avLst/>
          </a:prstGeom>
          <a:noFill/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                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2"/>
          <p:cNvSpPr>
            <a:spLocks noGrp="1"/>
          </p:cNvSpPr>
          <p:nvPr>
            <p:ph type="title"/>
          </p:nvPr>
        </p:nvSpPr>
        <p:spPr>
          <a:xfrm>
            <a:off x="755576" y="274638"/>
            <a:ext cx="7931224" cy="1143000"/>
          </a:xfrm>
          <a:solidFill>
            <a:schemeClr val="bg2"/>
          </a:solidFill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rgbClr val="002060"/>
                </a:solidFill>
              </a:rPr>
              <a:t>Студенческая жизнь</a:t>
            </a:r>
            <a:endParaRPr lang="ru-RU" sz="3600" dirty="0">
              <a:solidFill>
                <a:srgbClr val="002060"/>
              </a:solidFill>
            </a:endParaRPr>
          </a:p>
        </p:txBody>
      </p:sp>
      <p:pic>
        <p:nvPicPr>
          <p:cNvPr id="10" name="Содержимое 9" descr="IMG_20191113_152622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lum bright="10000"/>
          </a:blip>
          <a:stretch>
            <a:fillRect/>
          </a:stretch>
        </p:blipFill>
        <p:spPr>
          <a:xfrm>
            <a:off x="683568" y="1700808"/>
            <a:ext cx="1728192" cy="12586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32656"/>
            <a:ext cx="977864" cy="1054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Рисунок 10" descr="IMG_20191224_12294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583445">
            <a:off x="386490" y="3220338"/>
            <a:ext cx="1548179" cy="11611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IMG_20190917_100514.jpg"/>
          <p:cNvPicPr>
            <a:picLocks noChangeAspect="1"/>
          </p:cNvPicPr>
          <p:nvPr/>
        </p:nvPicPr>
        <p:blipFill>
          <a:blip r:embed="rId5" cstate="print">
            <a:lum bright="20000"/>
          </a:blip>
          <a:stretch>
            <a:fillRect/>
          </a:stretch>
        </p:blipFill>
        <p:spPr>
          <a:xfrm>
            <a:off x="2843808" y="1628800"/>
            <a:ext cx="1883701" cy="14127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IMG_20200219_102816_BURST001_COVER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220072" y="1772816"/>
            <a:ext cx="1595669" cy="11967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 descr="IMG_20200228_153745.jpg"/>
          <p:cNvPicPr>
            <a:picLocks noChangeAspect="1"/>
          </p:cNvPicPr>
          <p:nvPr/>
        </p:nvPicPr>
        <p:blipFill>
          <a:blip r:embed="rId7" cstate="print">
            <a:lum bright="10000"/>
          </a:blip>
          <a:stretch>
            <a:fillRect/>
          </a:stretch>
        </p:blipFill>
        <p:spPr>
          <a:xfrm rot="5862015">
            <a:off x="6970752" y="2110827"/>
            <a:ext cx="1979712" cy="14847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 descr="IMG_20190920_133143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907704" y="3356992"/>
            <a:ext cx="1403648" cy="10527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 descr="IMG_20191011_131235 (1).jpg"/>
          <p:cNvPicPr>
            <a:picLocks noChangeAspect="1"/>
          </p:cNvPicPr>
          <p:nvPr/>
        </p:nvPicPr>
        <p:blipFill>
          <a:blip r:embed="rId9" cstate="print">
            <a:lum bright="10000"/>
          </a:blip>
          <a:stretch>
            <a:fillRect/>
          </a:stretch>
        </p:blipFill>
        <p:spPr>
          <a:xfrm rot="5637269">
            <a:off x="7204210" y="4437420"/>
            <a:ext cx="1926487" cy="14448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 descr="IMG_20190923_150051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148064" y="3140968"/>
            <a:ext cx="1584176" cy="11881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 descr="IMG_20191031_132313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635896" y="3212976"/>
            <a:ext cx="1113588" cy="14847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Рисунок 18" descr="IMG_20191213_152032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 rot="4819442">
            <a:off x="395326" y="5007355"/>
            <a:ext cx="1559904" cy="11699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Рисунок 19" descr="IMG_20200214_171937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 rot="5912398">
            <a:off x="5475364" y="4699227"/>
            <a:ext cx="1907704" cy="14307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Рисунок 20" descr="IMG_20190923_143644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979712" y="4797152"/>
            <a:ext cx="1824203" cy="13681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Рисунок 21" descr="IMG_20191109_162746.jp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 rot="5683405">
            <a:off x="3992049" y="4993106"/>
            <a:ext cx="1737970" cy="13034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2163</TotalTime>
  <Words>618</Words>
  <Application>Microsoft Office PowerPoint</Application>
  <PresentationFormat>Экран (4:3)</PresentationFormat>
  <Paragraphs>160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Открытая</vt:lpstr>
      <vt:lpstr>Министерство образования, науки и молодёжной политики Забайкальского края  </vt:lpstr>
      <vt:lpstr> «ГПОУ «Шилкинский многопрофильный лицей: кузница квалифицированных кадров» </vt:lpstr>
      <vt:lpstr> Наши Символы </vt:lpstr>
      <vt:lpstr> ДОСТИЖЕНИЯ  «Сильная Россия начинается с нас!» </vt:lpstr>
      <vt:lpstr> В лицее осуществляется подготовка по профессиям: </vt:lpstr>
      <vt:lpstr> Материальная база образовательного процесса: </vt:lpstr>
      <vt:lpstr> Социальные условия </vt:lpstr>
      <vt:lpstr>Наши педагоги</vt:lpstr>
      <vt:lpstr>Студенческая жизнь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Достижения 2019</dc:title>
  <dc:creator>Image&amp;Matros ®</dc:creator>
  <cp:lastModifiedBy>Image&amp;Matros ®</cp:lastModifiedBy>
  <cp:revision>191</cp:revision>
  <dcterms:created xsi:type="dcterms:W3CDTF">2020-02-03T01:37:16Z</dcterms:created>
  <dcterms:modified xsi:type="dcterms:W3CDTF">2020-09-17T02:21:05Z</dcterms:modified>
</cp:coreProperties>
</file>