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72" r:id="rId4"/>
    <p:sldId id="266" r:id="rId5"/>
    <p:sldId id="259" r:id="rId6"/>
    <p:sldId id="260" r:id="rId7"/>
    <p:sldId id="261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8270A"/>
    <a:srgbClr val="FFFFCC"/>
    <a:srgbClr val="79FFB6"/>
    <a:srgbClr val="CCFF33"/>
    <a:srgbClr val="FFFF99"/>
    <a:srgbClr val="C1F7F2"/>
    <a:srgbClr val="8DD2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-shilka.profiedu.ru/" TargetMode="External"/><Relationship Id="rId2" Type="http://schemas.openxmlformats.org/officeDocument/2006/relationships/hyperlink" Target="mailto:pu16shilka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47622" t="24560" r="25372" b="19138"/>
          <a:stretch>
            <a:fillRect/>
          </a:stretch>
        </p:blipFill>
        <p:spPr bwMode="auto">
          <a:xfrm>
            <a:off x="5868144" y="2492896"/>
            <a:ext cx="22322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8" y="28674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3"/>
            <a:ext cx="7772400" cy="1152127"/>
          </a:xfrm>
        </p:spPr>
        <p:txBody>
          <a:bodyPr>
            <a:normAutofit/>
          </a:bodyPr>
          <a:lstStyle/>
          <a:p>
            <a:pPr lvl="2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Забайкальского края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72400" cy="31825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«Шилкинский многопрофильный лицей»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ПУ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4"/>
            <a:ext cx="3315256" cy="248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200" b="1" dirty="0" smtClean="0"/>
          </a:p>
          <a:p>
            <a:pPr algn="ctr">
              <a:buNone/>
            </a:pPr>
            <a:endParaRPr lang="ru-RU" sz="1200" b="1" dirty="0" smtClean="0"/>
          </a:p>
          <a:p>
            <a:pPr algn="ctr">
              <a:buNone/>
            </a:pPr>
            <a:r>
              <a:rPr lang="ru-RU" sz="1200" b="1" dirty="0" smtClean="0"/>
              <a:t>Государственное </a:t>
            </a:r>
            <a:r>
              <a:rPr lang="ru-RU" sz="1200" b="1" dirty="0" smtClean="0"/>
              <a:t>профессиональное  образовательное учреждение</a:t>
            </a:r>
          </a:p>
          <a:p>
            <a:pPr algn="ctr">
              <a:buNone/>
            </a:pPr>
            <a:r>
              <a:rPr lang="ru-RU" sz="1200" b="1" dirty="0" smtClean="0"/>
              <a:t>«Шилкинский многопрофильный лицей»</a:t>
            </a:r>
          </a:p>
          <a:p>
            <a:pPr algn="ctr">
              <a:buNone/>
            </a:pPr>
            <a:r>
              <a:rPr lang="ru-RU" sz="1200" b="1" dirty="0" smtClean="0"/>
              <a:t>(филиал </a:t>
            </a:r>
            <a:r>
              <a:rPr lang="ru-RU" sz="1200" b="1" dirty="0" err="1" smtClean="0"/>
              <a:t>пгт.Чернышевск</a:t>
            </a:r>
            <a:r>
              <a:rPr lang="ru-RU" sz="1200" b="1" dirty="0" smtClean="0"/>
              <a:t>)</a:t>
            </a:r>
          </a:p>
          <a:p>
            <a:pPr algn="ctr">
              <a:buNone/>
            </a:pPr>
            <a:r>
              <a:rPr lang="ru-RU" sz="1200" dirty="0" smtClean="0"/>
              <a:t>Учредитель: Министерство образования, науки и молодежной политики Забайкальского края</a:t>
            </a:r>
          </a:p>
          <a:p>
            <a:pPr algn="ctr">
              <a:buNone/>
            </a:pPr>
            <a:r>
              <a:rPr lang="ru-RU" sz="1200" dirty="0" smtClean="0"/>
              <a:t> Год основания: 1961г. Выпущено свыше 12 тыс. квалифицированных кадров.</a:t>
            </a:r>
          </a:p>
          <a:p>
            <a:pPr algn="ctr">
              <a:buNone/>
            </a:pPr>
            <a:r>
              <a:rPr lang="ru-RU" sz="1200" dirty="0" smtClean="0"/>
              <a:t>Адрес: 673370 Забайкальский край г.Шилка, ул. Ленина,д.69</a:t>
            </a:r>
          </a:p>
          <a:p>
            <a:pPr algn="ctr">
              <a:buNone/>
            </a:pPr>
            <a:r>
              <a:rPr lang="ru-RU" sz="1200" b="1" dirty="0" smtClean="0"/>
              <a:t>Телефон:</a:t>
            </a:r>
            <a:r>
              <a:rPr lang="ru-RU" sz="1200" dirty="0" smtClean="0"/>
              <a:t> 8(244) 2-11-99; 8 (244) 2 08-18</a:t>
            </a:r>
          </a:p>
          <a:p>
            <a:pPr algn="ctr">
              <a:buNone/>
            </a:pPr>
            <a:r>
              <a:rPr lang="ru-RU" sz="1200" b="1" dirty="0" smtClean="0"/>
              <a:t>Факс: </a:t>
            </a:r>
            <a:r>
              <a:rPr lang="ru-RU" sz="1200" dirty="0" smtClean="0"/>
              <a:t>8 (244) 2-11-99</a:t>
            </a:r>
          </a:p>
          <a:p>
            <a:pPr algn="ctr">
              <a:buNone/>
            </a:pPr>
            <a:r>
              <a:rPr lang="ru-RU" sz="1200" b="1" dirty="0" smtClean="0"/>
              <a:t>Электронный адрес организации</a:t>
            </a:r>
            <a:r>
              <a:rPr lang="ru-RU" sz="1200" dirty="0" smtClean="0"/>
              <a:t> </a:t>
            </a:r>
            <a:r>
              <a:rPr lang="ru-RU" sz="1200" u="sng" dirty="0" smtClean="0">
                <a:hlinkClick r:id="rId2"/>
              </a:rPr>
              <a:t>pu16shilka@yandex.ru</a:t>
            </a:r>
            <a:endParaRPr lang="ru-RU" sz="1200" dirty="0" smtClean="0"/>
          </a:p>
          <a:p>
            <a:pPr algn="ctr">
              <a:buNone/>
            </a:pPr>
            <a:r>
              <a:rPr lang="en-US" sz="1200" b="1" dirty="0" smtClean="0"/>
              <a:t>Web</a:t>
            </a:r>
            <a:r>
              <a:rPr lang="ru-RU" sz="1200" b="1" dirty="0" smtClean="0"/>
              <a:t>-сайт организации: </a:t>
            </a:r>
            <a:r>
              <a:rPr lang="en-US" sz="1200" b="1" u="sng" dirty="0" smtClean="0">
                <a:hlinkClick r:id="rId3"/>
              </a:rPr>
              <a:t>https</a:t>
            </a:r>
            <a:r>
              <a:rPr lang="ru-RU" sz="1200" b="1" u="sng" dirty="0" smtClean="0">
                <a:hlinkClick r:id="rId3"/>
              </a:rPr>
              <a:t>://</a:t>
            </a:r>
            <a:r>
              <a:rPr lang="en-US" sz="1200" b="1" u="sng" dirty="0" err="1" smtClean="0">
                <a:hlinkClick r:id="rId3"/>
              </a:rPr>
              <a:t>pu</a:t>
            </a:r>
            <a:r>
              <a:rPr lang="ru-RU" sz="1200" b="1" u="sng" dirty="0" smtClean="0">
                <a:hlinkClick r:id="rId3"/>
              </a:rPr>
              <a:t>-</a:t>
            </a:r>
            <a:r>
              <a:rPr lang="en-US" sz="1200" b="1" u="sng" dirty="0" err="1" smtClean="0">
                <a:hlinkClick r:id="rId3"/>
              </a:rPr>
              <a:t>shilka</a:t>
            </a:r>
            <a:r>
              <a:rPr lang="ru-RU" sz="1200" b="1" u="sng" dirty="0" smtClean="0">
                <a:hlinkClick r:id="rId3"/>
              </a:rPr>
              <a:t>.</a:t>
            </a:r>
            <a:r>
              <a:rPr lang="en-US" sz="1200" b="1" u="sng" dirty="0" err="1" smtClean="0">
                <a:hlinkClick r:id="rId3"/>
              </a:rPr>
              <a:t>profiedu</a:t>
            </a:r>
            <a:r>
              <a:rPr lang="ru-RU" sz="1200" b="1" u="sng" dirty="0" smtClean="0">
                <a:hlinkClick r:id="rId3"/>
              </a:rPr>
              <a:t>.</a:t>
            </a:r>
            <a:r>
              <a:rPr lang="en-US" sz="1200" b="1" u="sng" dirty="0" err="1" smtClean="0">
                <a:hlinkClick r:id="rId3"/>
              </a:rPr>
              <a:t>ru</a:t>
            </a:r>
            <a:r>
              <a:rPr lang="ru-RU" sz="1200" b="1" u="sng" dirty="0" smtClean="0">
                <a:hlinkClick r:id="rId3"/>
              </a:rPr>
              <a:t>/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Лицензия: № 472 от 07.11.2016г.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Аккредитация: №51 от 20.02.2017г.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Контингент обучающихся: 722 чел.</a:t>
            </a:r>
          </a:p>
          <a:p>
            <a:pPr algn="ctr">
              <a:buNone/>
            </a:pPr>
            <a:r>
              <a:rPr lang="ru-RU" sz="1200" dirty="0" smtClean="0"/>
              <a:t>Работников всего: 118,  из них педагогов - 81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«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ГПОУ «Шилкинский многопрофильный лицей: кузница квалифицированных кадров»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35436" t="11681" r="35702" b="14815"/>
          <a:stretch>
            <a:fillRect/>
          </a:stretch>
        </p:blipFill>
        <p:spPr bwMode="auto">
          <a:xfrm>
            <a:off x="323528" y="3212976"/>
            <a:ext cx="136815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36879" t="15385" r="34901" b="11681"/>
          <a:stretch>
            <a:fillRect/>
          </a:stretch>
        </p:blipFill>
        <p:spPr bwMode="auto">
          <a:xfrm>
            <a:off x="7596336" y="321297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799" y="164175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-20200903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01" t="27047" r="5489" b="28405"/>
          <a:stretch>
            <a:fillRect/>
          </a:stretch>
        </p:blipFill>
        <p:spPr>
          <a:xfrm>
            <a:off x="683568" y="1772816"/>
            <a:ext cx="288032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Символы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429309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Флаг ГПОУ «Шилкинский многопрофильный лицей»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412776"/>
            <a:ext cx="259228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Гимн </a:t>
            </a:r>
            <a:endParaRPr lang="ru-RU" sz="1600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много разных заведений,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наш лицей один такой.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Ответим все мы без сомнений,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самый классный и крутой.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Гордимся нашим коллективом,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талантов просто тьма,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педагоги наши диво,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творческие мастера.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везде тепло, уютно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с радушьем встретим мы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Любого гостя абсолютно,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мы сыны своей страны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лицее некогда скучать,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нём нужно знанья получать,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 и идти вперёд,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достичь больших высот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Учится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ходим мы в лицей,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Становимся умней, сильней.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для нас как дом родной,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 него стоим горой.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во всём нам помогает,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Наукам многим обучает.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спасибо говорим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от души благодарим.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22713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228184" y="4293096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Эмблема </a:t>
            </a:r>
            <a:r>
              <a:rPr lang="ru-RU" dirty="0" smtClean="0">
                <a:latin typeface="Bookman Old Style" pitchFamily="18" charset="0"/>
              </a:rPr>
              <a:t>ГПОУ «Шилкинский многопрофильный лицей»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Победитель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Конкурса мини – грантов губернатора Забайкальского края (2019 год),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проект «Таежные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писаницы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каменные книги тысячелетий»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туристический клуб «Горизонт»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«Школа молодого рационализатора и изобретателя»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проект, реализуемый совместно ГПОУ «Шилкинский МПЛ» и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Линейной технической библиотекой ст. Шилка 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За время сотрудничества  проведено: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- «Аукционов технических идей»                           7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 Представлено проектов  всего                             26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Инженерно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технических проектов                   22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Клиентоориентированных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проектов                    4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Внедрение в производство: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  технических проекта студента группы ЭТП 2 – 17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Соколова Антона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рационализаторские предложения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Шилкинском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Энергоучастке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в апреле  2019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«НТТМ Забайкальского края  - 2017, 2018, 2019»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Диплом за «Лучший проект по техническому творчеству»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ЗабГУ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Соколов Антон – 2019 г.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Спортивная команда «Сапсан»   -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2015 – 2019гг. – призеры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Регионального чемпионата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КЭС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Баскет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77809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«Сильная Россия начинается с нас!»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Мои дипломы\Гра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340104" cy="191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талья\Desktop\Для презентации лицея\Заб магистраль 2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1875232" cy="182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6012" t="6432" r="33233" b="3942"/>
          <a:stretch>
            <a:fillRect/>
          </a:stretch>
        </p:blipFill>
        <p:spPr bwMode="auto">
          <a:xfrm>
            <a:off x="7358082" y="1643050"/>
            <a:ext cx="161535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94116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AutoShape 7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Users\Наталья\Desktop\Для презентации лицея\2019-10-28_003.jpg"/>
          <p:cNvPicPr>
            <a:picLocks noChangeAspect="1" noChangeArrowheads="1"/>
          </p:cNvPicPr>
          <p:nvPr/>
        </p:nvPicPr>
        <p:blipFill>
          <a:blip r:embed="rId6" cstate="print"/>
          <a:srcRect l="1844" t="1501" r="4622" b="2190"/>
          <a:stretch>
            <a:fillRect/>
          </a:stretch>
        </p:blipFill>
        <p:spPr bwMode="auto">
          <a:xfrm>
            <a:off x="4067944" y="3284984"/>
            <a:ext cx="1201883" cy="170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Users\Наталья\Downloads\IMG_20200204_142940.jpg"/>
          <p:cNvPicPr>
            <a:picLocks noChangeAspect="1" noChangeArrowheads="1"/>
          </p:cNvPicPr>
          <p:nvPr/>
        </p:nvPicPr>
        <p:blipFill>
          <a:blip r:embed="rId7" cstate="print"/>
          <a:srcRect l="12500" r="10544"/>
          <a:stretch>
            <a:fillRect/>
          </a:stretch>
        </p:blipFill>
        <p:spPr bwMode="auto">
          <a:xfrm rot="5400000">
            <a:off x="4909656" y="4891544"/>
            <a:ext cx="1761488" cy="171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339" y="274638"/>
            <a:ext cx="686435" cy="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253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80112" y="3501008"/>
            <a:ext cx="1786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«Забайкальская магистраль» выпуск №18 от 25.05.2018 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7921" y="3501008"/>
            <a:ext cx="1786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«Забайкальская магистраль» выпуск №13 от 28.01.2020  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4365104"/>
            <a:ext cx="216024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Губернаторские и Именные стипендиаты  СПО Забайкальского края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2019 - 2020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2 чел.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2018 - 2019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– 2 чел.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2017 – 2018 уч. год – 2 чел.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2016 – 2017  уч. год – 2 чел.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2015 -   2016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- 2 чел.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2014 -  2015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2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обучения: очная, очная с применением  дистанционных технологий</a:t>
            </a:r>
          </a:p>
          <a:p>
            <a:pPr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Платная подготовка: профессиональное обучение, повышение квалификации</a:t>
            </a:r>
          </a:p>
          <a:p>
            <a:pPr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дополнительное профессиональное образование лиц в возрасте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старше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«Старшее поколение» 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"Содействие занятости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дошкольного образования для детей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3-х лет " НП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  <a:p>
            <a:pPr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профессиональным программам.  </a:t>
            </a:r>
          </a:p>
          <a:p>
            <a:pPr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344816" cy="70609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В лицее осуществляется подготовка по профессиям: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005" y="1295971"/>
            <a:ext cx="2564358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Машинист локомотива  (электровоз, тепловоз)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00" dirty="0" smtClean="0"/>
              <a:t>    срок обучения 4 года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22495" y="1200472"/>
            <a:ext cx="249235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Проводник на железнодорожном транспорте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    срок обучения 3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052736"/>
            <a:ext cx="263636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Электромонтер тяговых подстанций</a:t>
            </a:r>
            <a:endParaRPr lang="ru-RU" sz="1200" dirty="0" smtClean="0"/>
          </a:p>
          <a:p>
            <a:pPr algn="ctr"/>
            <a:r>
              <a:rPr lang="ru-RU" sz="1200" dirty="0" smtClean="0"/>
              <a:t>срок обучения 3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0865" y="2276872"/>
            <a:ext cx="299640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Слесарь по ремонту  и обслуживанию подвижного состава</a:t>
            </a:r>
            <a:endParaRPr lang="ru-RU" sz="1200" dirty="0" smtClean="0"/>
          </a:p>
          <a:p>
            <a:pPr algn="ctr"/>
            <a:r>
              <a:rPr lang="ru-RU" sz="1200" dirty="0" smtClean="0"/>
              <a:t>срок обучения 1 год (филиал </a:t>
            </a:r>
            <a:r>
              <a:rPr lang="ru-RU" sz="1200" dirty="0" err="1" smtClean="0"/>
              <a:t>пгт.Чернышевск</a:t>
            </a:r>
            <a:r>
              <a:rPr lang="ru-RU" sz="1200" dirty="0" smtClean="0"/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768" y="2376091"/>
            <a:ext cx="309634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Продавец продовольственных, непродовольственных товаров</a:t>
            </a:r>
            <a:endParaRPr lang="ru-RU" sz="1200" dirty="0" smtClean="0"/>
          </a:p>
          <a:p>
            <a:pPr algn="ctr"/>
            <a:r>
              <a:rPr lang="ru-RU" sz="1200" dirty="0" smtClean="0"/>
              <a:t>срок обучения 3 года (филиал </a:t>
            </a:r>
            <a:r>
              <a:rPr lang="ru-RU" sz="1200" dirty="0" err="1" smtClean="0"/>
              <a:t>пгт.Чернышевск</a:t>
            </a:r>
            <a:r>
              <a:rPr lang="ru-RU" sz="1200" dirty="0" smtClean="0"/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284984"/>
            <a:ext cx="2650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Повар, кондитер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обучения 4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47864" y="1988840"/>
            <a:ext cx="2520280" cy="1224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07904" y="2060848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000" b="1" dirty="0" smtClean="0">
                <a:solidFill>
                  <a:srgbClr val="C00000"/>
                </a:solidFill>
              </a:rPr>
              <a:t>Возможность продолжить образование по</a:t>
            </a:r>
            <a:endParaRPr lang="ru-RU" sz="1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000" b="1" dirty="0" smtClean="0">
                <a:solidFill>
                  <a:srgbClr val="C00000"/>
                </a:solidFill>
              </a:rPr>
              <a:t>договору с предприятием ОАО РЖД о целевом обучении</a:t>
            </a:r>
            <a:endParaRPr lang="ru-RU" sz="1000" dirty="0" smtClean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" y="21473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09857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2012год:</a:t>
            </a:r>
          </a:p>
          <a:p>
            <a:pPr marL="109728" lvl="0" indent="0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учебных кабинетов;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мастерские: электромонтажная и слесарная;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поваров, кондитеров и кондитерский цех;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билетопечатающих машин и аппаратов;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с читальным залом; 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класс;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Актовый зал;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 </a:t>
            </a:r>
          </a:p>
          <a:p>
            <a:pPr lvl="0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4158" y="262462"/>
            <a:ext cx="7200800" cy="63408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Материальная база образовательного процесса: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Наталья\Desktop\Для презентации лицея\Кабинеты\Тепловоз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96752"/>
            <a:ext cx="2084506" cy="156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Наталья\Desktop\Для презентации лицея\Кабинеты\Электровоз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96952"/>
            <a:ext cx="1951983" cy="146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Наталья\Desktop\Для презентации лицея\Кабинеты\Тормоза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1903979" cy="142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Наталья\Desktop\Для презентации лицея\Кабинеты\Электромонтажка\DSC00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852936"/>
            <a:ext cx="2047994" cy="153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Наталья\Desktop\Для презентации лицея\Кабинеты\Электротехника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08920"/>
            <a:ext cx="1951984" cy="146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Наталья\Desktop\Для презентации лицея\Кабинеты\Слесарка\IMG_20181218_152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3858100"/>
            <a:ext cx="144016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C:\Users\Наталья\Desktop\Для презентации лицея\Кабинеты\Повара\IMG_20181220_1134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365104"/>
            <a:ext cx="1364850" cy="18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Наталья\Desktop\Для презентации лицея\Кабинеты\Охрана труда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725144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C:\Users\Наталья\Desktop\Для презентации лицея\Кабинеты\ОКЖД\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797152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2369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C:\Users\Наталья\Downloads\merged (pdf.io).jpg"/>
          <p:cNvPicPr>
            <a:picLocks noChangeAspect="1" noChangeArrowheads="1"/>
          </p:cNvPicPr>
          <p:nvPr/>
        </p:nvPicPr>
        <p:blipFill>
          <a:blip r:embed="rId12" cstate="print"/>
          <a:srcRect b="3503"/>
          <a:stretch>
            <a:fillRect/>
          </a:stretch>
        </p:blipFill>
        <p:spPr bwMode="auto">
          <a:xfrm>
            <a:off x="3203848" y="4437112"/>
            <a:ext cx="1440160" cy="204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836712"/>
            <a:ext cx="7571184" cy="5170579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2019 год:</a:t>
            </a:r>
          </a:p>
          <a:p>
            <a:r>
              <a:rPr lang="ru-RU" sz="1600" b="1" dirty="0" smtClean="0"/>
              <a:t>Общежитие на 120 мест: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Прачечная, </a:t>
            </a:r>
            <a:r>
              <a:rPr lang="ru-RU" sz="1600" dirty="0" err="1" smtClean="0"/>
              <a:t>кастелянная</a:t>
            </a:r>
            <a:r>
              <a:rPr lang="ru-RU" sz="1600" dirty="0" smtClean="0"/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Душевая комната;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Комната </a:t>
            </a:r>
            <a:r>
              <a:rPr lang="ru-RU" sz="1600" dirty="0" smtClean="0"/>
              <a:t>для сушки </a:t>
            </a:r>
            <a:r>
              <a:rPr lang="ru-RU" sz="1600" dirty="0" smtClean="0"/>
              <a:t>белья;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Комната  </a:t>
            </a:r>
            <a:r>
              <a:rPr lang="ru-RU" sz="1600" dirty="0" smtClean="0"/>
              <a:t>для </a:t>
            </a:r>
            <a:r>
              <a:rPr lang="ru-RU" sz="1600" dirty="0" smtClean="0"/>
              <a:t>самоподготовки;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Комната </a:t>
            </a:r>
            <a:r>
              <a:rPr lang="ru-RU" sz="1600" dirty="0" smtClean="0"/>
              <a:t>для </a:t>
            </a:r>
            <a:r>
              <a:rPr lang="ru-RU" sz="1600" dirty="0" smtClean="0"/>
              <a:t>досуга;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Камера </a:t>
            </a:r>
            <a:r>
              <a:rPr lang="ru-RU" sz="1600" dirty="0" smtClean="0"/>
              <a:t>хранения</a:t>
            </a:r>
          </a:p>
          <a:p>
            <a:r>
              <a:rPr lang="ru-RU" sz="1600" b="1" dirty="0" smtClean="0"/>
              <a:t>Столовая на 100 мест</a:t>
            </a:r>
            <a:endParaRPr lang="ru-RU" sz="1600" dirty="0" smtClean="0"/>
          </a:p>
          <a:p>
            <a:pPr>
              <a:buNone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84776" cy="56207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Социальные условия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755232" cy="22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Наталья\Desktop\Для презентации лицея\IMG-20200204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507971" cy="26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Наталья\Desktop\Для презентации лицея\IMG-20200204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432381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253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41568" cy="64807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Наши педагоги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 марта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1764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2" name="AutoShape 2" descr="https://apf.mail.ru/cgi-bin/readmsg?id=16003027341246807340;0;2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G-20200718-WA001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689617">
            <a:off x="6780093" y="1682431"/>
            <a:ext cx="2126434" cy="141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AutoShape 4" descr="https://apf.mail.ru/cgi-bin/readmsg?id=16003028621734150204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MG_20200327_15134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306802">
            <a:off x="4636554" y="1213201"/>
            <a:ext cx="2053748" cy="154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0381">
            <a:off x="2295493" y="1480595"/>
            <a:ext cx="1901060" cy="142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Gj_WkDKVBo"/>
          <p:cNvPicPr/>
          <p:nvPr/>
        </p:nvPicPr>
        <p:blipFill>
          <a:blip r:embed="rId6" cstate="print">
            <a:lum brigh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27969">
            <a:off x="6973761" y="3417534"/>
            <a:ext cx="1841916" cy="141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00327_151231 (1)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 rot="497363">
            <a:off x="6964715" y="5048409"/>
            <a:ext cx="1854773" cy="139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91205_1003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854103">
            <a:off x="362693" y="4157508"/>
            <a:ext cx="2069958" cy="155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00124_172513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 rot="5008491">
            <a:off x="59499" y="1748813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854" y="21473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Студенческая жизнь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IMG_20191113_15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83568" y="1700808"/>
            <a:ext cx="1728192" cy="125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MG_20191224_122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83445">
            <a:off x="386490" y="3220338"/>
            <a:ext cx="1548179" cy="116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90917_100514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2843808" y="1628800"/>
            <a:ext cx="1883701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00219_102816_BURST001_C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772816"/>
            <a:ext cx="1595669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00228_153745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 rot="5862015">
            <a:off x="6970752" y="2110827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190920_1331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356992"/>
            <a:ext cx="1403648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191011_131235 (1)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 rot="5637269">
            <a:off x="7204210" y="4437420"/>
            <a:ext cx="1926487" cy="144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90923_15005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3140968"/>
            <a:ext cx="1584176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20191031_1323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3212976"/>
            <a:ext cx="111358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191213_15203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819442">
            <a:off x="395326" y="5007355"/>
            <a:ext cx="1559904" cy="116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20200214_17193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912398">
            <a:off x="5475364" y="4699227"/>
            <a:ext cx="1907704" cy="14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_20190923_14364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79712" y="4797152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20191109_16274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683405">
            <a:off x="3992049" y="4993106"/>
            <a:ext cx="1737970" cy="130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2163</TotalTime>
  <Words>618</Words>
  <Application>Microsoft Office PowerPoint</Application>
  <PresentationFormat>Экран (4:3)</PresentationFormat>
  <Paragraphs>160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Министерство образования, науки и молодёжной политики Забайкальского края  </vt:lpstr>
      <vt:lpstr> «ГПОУ «Шилкинский многопрофильный лицей: кузница квалифицированных кадров» </vt:lpstr>
      <vt:lpstr> Наши Символы </vt:lpstr>
      <vt:lpstr> ДОСТИЖЕНИЯ  «Сильная Россия начинается с нас!» </vt:lpstr>
      <vt:lpstr> В лицее осуществляется подготовка по профессиям: </vt:lpstr>
      <vt:lpstr> Материальная база образовательного процесса: </vt:lpstr>
      <vt:lpstr> Социальные условия </vt:lpstr>
      <vt:lpstr>Наши педагоги</vt:lpstr>
      <vt:lpstr>Студенческая жизнь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2019</dc:title>
  <dc:creator>Image&amp;Matros ®</dc:creator>
  <cp:lastModifiedBy>Image&amp;Matros ®</cp:lastModifiedBy>
  <cp:revision>191</cp:revision>
  <dcterms:created xsi:type="dcterms:W3CDTF">2020-02-03T01:37:16Z</dcterms:created>
  <dcterms:modified xsi:type="dcterms:W3CDTF">2020-09-17T02:21:05Z</dcterms:modified>
</cp:coreProperties>
</file>