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24.04.2019</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24.04.2019</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24.04.2019</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24.04.2019</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24.04.2019</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24.04.2019</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24.04.2019</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24.04.2019</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24.04.2019</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a:ln>
            <a:solidFill>
              <a:schemeClr val="accent1"/>
            </a:solidFill>
          </a:ln>
        </p:spPr>
        <p:txBody>
          <a:bodyPr>
            <a:normAutofit/>
          </a:bodyPr>
          <a:lstStyle/>
          <a:p>
            <a:pPr algn="ctr"/>
            <a:r>
              <a:rPr lang="ru-RU" sz="4400" b="1" i="1" dirty="0" smtClean="0">
                <a:solidFill>
                  <a:schemeClr val="accent1"/>
                </a:solidFill>
                <a:latin typeface="Times New Roman" pitchFamily="18" charset="0"/>
              </a:rPr>
              <a:t>Проводник на железнодорожном транспорте</a:t>
            </a:r>
          </a:p>
          <a:p>
            <a:pPr algn="ctr"/>
            <a:endParaRPr lang="ru-RU" sz="4400" i="1" dirty="0" smtClean="0">
              <a:solidFill>
                <a:schemeClr val="tx1"/>
              </a:solidFill>
              <a:latin typeface="Times New Roman" pitchFamily="18" charset="0"/>
              <a:cs typeface="Times New Roman" pitchFamily="18" charset="0"/>
            </a:endParaRPr>
          </a:p>
          <a:p>
            <a:pPr algn="l"/>
            <a:r>
              <a:rPr lang="ru-RU" sz="2800" b="1" dirty="0" smtClean="0">
                <a:solidFill>
                  <a:schemeClr val="tx1"/>
                </a:solidFill>
                <a:latin typeface="Times New Roman" pitchFamily="18" charset="0"/>
                <a:cs typeface="Times New Roman" pitchFamily="18" charset="0"/>
              </a:rPr>
              <a:t>«Проводник на железнодорожном </a:t>
            </a:r>
          </a:p>
          <a:p>
            <a:pPr algn="l"/>
            <a:r>
              <a:rPr lang="ru-RU" sz="2800" b="1" dirty="0" smtClean="0">
                <a:solidFill>
                  <a:schemeClr val="tx1"/>
                </a:solidFill>
                <a:latin typeface="Times New Roman" pitchFamily="18" charset="0"/>
                <a:cs typeface="Times New Roman" pitchFamily="18" charset="0"/>
              </a:rPr>
              <a:t>транспорте» является одной из </a:t>
            </a:r>
          </a:p>
          <a:p>
            <a:pPr algn="l"/>
            <a:r>
              <a:rPr lang="ru-RU" sz="2800" b="1" dirty="0" smtClean="0">
                <a:solidFill>
                  <a:schemeClr val="tx1"/>
                </a:solidFill>
                <a:latin typeface="Times New Roman" pitchFamily="18" charset="0"/>
                <a:cs typeface="Times New Roman" pitchFamily="18" charset="0"/>
              </a:rPr>
              <a:t>ведущих на железной дороге,</a:t>
            </a:r>
          </a:p>
          <a:p>
            <a:pPr algn="l"/>
            <a:r>
              <a:rPr lang="ru-RU" sz="2800" b="1" dirty="0" smtClean="0">
                <a:solidFill>
                  <a:schemeClr val="tx1"/>
                </a:solidFill>
                <a:latin typeface="Times New Roman" pitchFamily="18" charset="0"/>
                <a:cs typeface="Times New Roman" pitchFamily="18" charset="0"/>
              </a:rPr>
              <a:t> и от уровня подготовки </a:t>
            </a:r>
          </a:p>
          <a:p>
            <a:pPr algn="l"/>
            <a:r>
              <a:rPr lang="ru-RU" sz="2800" b="1" dirty="0" smtClean="0">
                <a:solidFill>
                  <a:schemeClr val="tx1"/>
                </a:solidFill>
                <a:latin typeface="Times New Roman" pitchFamily="18" charset="0"/>
                <a:cs typeface="Times New Roman" pitchFamily="18" charset="0"/>
              </a:rPr>
              <a:t>специалистов, </a:t>
            </a:r>
          </a:p>
          <a:p>
            <a:pPr algn="l"/>
            <a:r>
              <a:rPr lang="ru-RU" sz="2800" b="1" dirty="0" smtClean="0">
                <a:solidFill>
                  <a:schemeClr val="tx1"/>
                </a:solidFill>
                <a:latin typeface="Times New Roman" pitchFamily="18" charset="0"/>
                <a:cs typeface="Times New Roman" pitchFamily="18" charset="0"/>
              </a:rPr>
              <a:t>качества обслуживания</a:t>
            </a:r>
          </a:p>
          <a:p>
            <a:pPr algn="l"/>
            <a:r>
              <a:rPr lang="ru-RU" sz="2800" b="1" dirty="0" smtClean="0">
                <a:solidFill>
                  <a:schemeClr val="tx1"/>
                </a:solidFill>
                <a:latin typeface="Times New Roman" pitchFamily="18" charset="0"/>
                <a:cs typeface="Times New Roman" pitchFamily="18" charset="0"/>
              </a:rPr>
              <a:t>пассажиров во многом зависит </a:t>
            </a:r>
          </a:p>
          <a:p>
            <a:pPr algn="l"/>
            <a:r>
              <a:rPr lang="ru-RU" sz="2800" b="1" dirty="0" smtClean="0">
                <a:solidFill>
                  <a:schemeClr val="tx1"/>
                </a:solidFill>
                <a:latin typeface="Times New Roman" pitchFamily="18" charset="0"/>
                <a:cs typeface="Times New Roman" pitchFamily="18" charset="0"/>
              </a:rPr>
              <a:t>работа всего железнодорожного </a:t>
            </a:r>
          </a:p>
          <a:p>
            <a:pPr algn="l"/>
            <a:r>
              <a:rPr lang="ru-RU" sz="2800" b="1" dirty="0" smtClean="0">
                <a:solidFill>
                  <a:schemeClr val="tx1"/>
                </a:solidFill>
                <a:latin typeface="Times New Roman" pitchFamily="18" charset="0"/>
                <a:cs typeface="Times New Roman" pitchFamily="18" charset="0"/>
              </a:rPr>
              <a:t>транспорта</a:t>
            </a:r>
          </a:p>
          <a:p>
            <a:pPr algn="ctr"/>
            <a:endParaRPr lang="ru-RU" sz="4400" b="1" i="1" dirty="0" smtClean="0">
              <a:solidFill>
                <a:schemeClr val="tx1"/>
              </a:solidFill>
              <a:latin typeface="Times New Roman" pitchFamily="18" charset="0"/>
            </a:endParaRPr>
          </a:p>
        </p:txBody>
      </p:sp>
      <p:pic>
        <p:nvPicPr>
          <p:cNvPr id="6" name="Рисунок 5" descr="http://pics2.pokazuha.ru/p217/d/g/9983884lgd.jpg"/>
          <p:cNvPicPr/>
          <p:nvPr/>
        </p:nvPicPr>
        <p:blipFill>
          <a:blip r:embed="rId2" cstate="print"/>
          <a:srcRect/>
          <a:stretch>
            <a:fillRect/>
          </a:stretch>
        </p:blipFill>
        <p:spPr bwMode="auto">
          <a:xfrm>
            <a:off x="5143504" y="3357538"/>
            <a:ext cx="4000496" cy="35004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flipH="1">
            <a:off x="0" y="0"/>
            <a:ext cx="9144000" cy="6858000"/>
          </a:xfrm>
        </p:spPr>
        <p:txBody>
          <a:bodyPr>
            <a:normAutofit fontScale="97500"/>
          </a:bodyPr>
          <a:lstStyle/>
          <a:p>
            <a:pPr algn="ctr">
              <a:buNone/>
            </a:pPr>
            <a:r>
              <a:rPr lang="ru-RU" sz="3600" i="1" dirty="0" smtClean="0">
                <a:solidFill>
                  <a:schemeClr val="accent1"/>
                </a:solidFill>
                <a:latin typeface="Arial Narrow" pitchFamily="34" charset="0"/>
              </a:rPr>
              <a:t>Обеспечение пассажиров постельным бельем</a:t>
            </a:r>
          </a:p>
          <a:p>
            <a:pPr algn="ctr">
              <a:buNone/>
            </a:pPr>
            <a:endParaRPr lang="ru-RU" sz="3600" dirty="0">
              <a:solidFill>
                <a:schemeClr val="accent1"/>
              </a:solidFill>
            </a:endParaRPr>
          </a:p>
        </p:txBody>
      </p:sp>
      <p:pic>
        <p:nvPicPr>
          <p:cNvPr id="6" name="Picture 10" descr="http://www.amberclub.org/upload/amberclub/upload/information_system_1/0/1/2/8/7/item_1287/information_items_1287.jpg"/>
          <p:cNvPicPr>
            <a:picLocks noChangeAspect="1" noChangeArrowheads="1"/>
          </p:cNvPicPr>
          <p:nvPr/>
        </p:nvPicPr>
        <p:blipFill>
          <a:blip r:embed="rId2" cstate="print"/>
          <a:srcRect/>
          <a:stretch>
            <a:fillRect/>
          </a:stretch>
        </p:blipFill>
        <p:spPr bwMode="auto">
          <a:xfrm>
            <a:off x="1" y="3071810"/>
            <a:ext cx="4571999" cy="3357586"/>
          </a:xfrm>
          <a:prstGeom prst="rect">
            <a:avLst/>
          </a:prstGeom>
          <a:noFill/>
        </p:spPr>
      </p:pic>
      <p:pic>
        <p:nvPicPr>
          <p:cNvPr id="7" name="Picture 4" descr="http://s.biznesgid.com.ua/images/2009/02/10/8_10.02.09.jpg"/>
          <p:cNvPicPr>
            <a:picLocks noChangeAspect="1" noChangeArrowheads="1"/>
          </p:cNvPicPr>
          <p:nvPr/>
        </p:nvPicPr>
        <p:blipFill>
          <a:blip r:embed="rId3" cstate="print"/>
          <a:srcRect/>
          <a:stretch>
            <a:fillRect/>
          </a:stretch>
        </p:blipFill>
        <p:spPr bwMode="auto">
          <a:xfrm>
            <a:off x="4714876" y="1357298"/>
            <a:ext cx="4429124" cy="364333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4000" i="1" dirty="0" smtClean="0">
                <a:solidFill>
                  <a:schemeClr val="accent1"/>
                </a:solidFill>
                <a:latin typeface="Arial Narrow" pitchFamily="34" charset="0"/>
              </a:rPr>
              <a:t>Обеспечение пассажиров чаем</a:t>
            </a:r>
          </a:p>
          <a:p>
            <a:pPr algn="ctr">
              <a:buNone/>
            </a:pPr>
            <a:r>
              <a:rPr lang="ru-RU" sz="4000" i="1" dirty="0" smtClean="0">
                <a:solidFill>
                  <a:schemeClr val="accent1"/>
                </a:solidFill>
                <a:latin typeface="Arial Narrow" pitchFamily="34" charset="0"/>
              </a:rPr>
              <a:t> </a:t>
            </a:r>
            <a:endParaRPr lang="ru-RU" sz="4000" dirty="0">
              <a:solidFill>
                <a:schemeClr val="accent1"/>
              </a:solidFill>
            </a:endParaRPr>
          </a:p>
        </p:txBody>
      </p:sp>
      <p:pic>
        <p:nvPicPr>
          <p:cNvPr id="4" name="Picture 2" descr="C:\Users\Людмила\Downloads\1RmhGtENwNI.jpg"/>
          <p:cNvPicPr>
            <a:picLocks noChangeAspect="1" noChangeArrowheads="1"/>
          </p:cNvPicPr>
          <p:nvPr/>
        </p:nvPicPr>
        <p:blipFill>
          <a:blip r:embed="rId2" cstate="print"/>
          <a:stretch>
            <a:fillRect/>
          </a:stretch>
        </p:blipFill>
        <p:spPr bwMode="auto">
          <a:xfrm>
            <a:off x="812800" y="1658144"/>
            <a:ext cx="7670800" cy="4318000"/>
          </a:xfrm>
          <a:prstGeom prst="rect">
            <a:avLst/>
          </a:prstGeom>
          <a:solidFill>
            <a:schemeClr val="accent1">
              <a:lumMod val="40000"/>
              <a:lumOff val="60000"/>
            </a:schemeClr>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4000" i="1" dirty="0" smtClean="0">
                <a:solidFill>
                  <a:schemeClr val="accent1"/>
                </a:solidFill>
                <a:latin typeface="Arial Narrow" pitchFamily="34" charset="0"/>
              </a:rPr>
              <a:t>и чайной продукцией </a:t>
            </a:r>
          </a:p>
          <a:p>
            <a:pPr algn="ctr">
              <a:buNone/>
            </a:pPr>
            <a:endParaRPr lang="ru-RU" sz="4000" dirty="0">
              <a:solidFill>
                <a:schemeClr val="accent1"/>
              </a:solidFill>
            </a:endParaRPr>
          </a:p>
        </p:txBody>
      </p:sp>
      <p:pic>
        <p:nvPicPr>
          <p:cNvPr id="4" name="Picture 2" descr="C:\Users\Людмила\Downloads\481-d23a994a713cd9a7e46680648d73e2c6.jpg"/>
          <p:cNvPicPr>
            <a:picLocks noChangeAspect="1" noChangeArrowheads="1"/>
          </p:cNvPicPr>
          <p:nvPr/>
        </p:nvPicPr>
        <p:blipFill>
          <a:blip r:embed="rId2" cstate="print"/>
          <a:srcRect/>
          <a:stretch>
            <a:fillRect/>
          </a:stretch>
        </p:blipFill>
        <p:spPr bwMode="auto">
          <a:xfrm>
            <a:off x="1785918" y="1357298"/>
            <a:ext cx="6143668" cy="464347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0"/>
            <a:ext cx="9144000" cy="6858000"/>
          </a:xfrm>
        </p:spPr>
        <p:txBody>
          <a:bodyPr>
            <a:normAutofit fontScale="97500"/>
          </a:bodyPr>
          <a:lstStyle/>
          <a:p>
            <a:pPr algn="ctr">
              <a:buNone/>
            </a:pPr>
            <a:r>
              <a:rPr lang="ru-RU" sz="4000" dirty="0" smtClean="0">
                <a:solidFill>
                  <a:schemeClr val="accent1">
                    <a:lumMod val="75000"/>
                  </a:schemeClr>
                </a:solidFill>
                <a:latin typeface="Arial Narrow" pitchFamily="34" charset="0"/>
              </a:rPr>
              <a:t>Влажная уборка вагона</a:t>
            </a:r>
          </a:p>
          <a:p>
            <a:pPr algn="ctr">
              <a:buNone/>
            </a:pPr>
            <a:endParaRPr lang="ru-RU" sz="4000" dirty="0">
              <a:latin typeface="Arial Narrow" pitchFamily="34" charset="0"/>
            </a:endParaRPr>
          </a:p>
        </p:txBody>
      </p:sp>
      <p:pic>
        <p:nvPicPr>
          <p:cNvPr id="5" name="Picture 2" descr="http://jobs-oil.workspecialty.ru/image/aHR0cDovL3N0YXRpYzEucmVwby5haWYucnUvMS9lMS85MTAxOC8wMGZmMWViMWJlMDNiMzIyYTAxNWQyZDE2YjBiMjNmZi5KUEc=.jpg"/>
          <p:cNvPicPr>
            <a:picLocks noChangeAspect="1" noChangeArrowheads="1"/>
          </p:cNvPicPr>
          <p:nvPr/>
        </p:nvPicPr>
        <p:blipFill>
          <a:blip r:embed="rId2" cstate="print"/>
          <a:srcRect/>
          <a:stretch>
            <a:fillRect/>
          </a:stretch>
        </p:blipFill>
        <p:spPr bwMode="auto">
          <a:xfrm>
            <a:off x="857224" y="1142984"/>
            <a:ext cx="7422585" cy="50720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715148"/>
          </a:xfrm>
        </p:spPr>
        <p:txBody>
          <a:bodyPr/>
          <a:lstStyle/>
          <a:p>
            <a:pPr algn="ctr">
              <a:buNone/>
            </a:pPr>
            <a:endParaRPr lang="ru-RU" sz="2800" dirty="0" smtClean="0">
              <a:latin typeface="Times New Roman" pitchFamily="18" charset="0"/>
              <a:cs typeface="Times New Roman" pitchFamily="18" charset="0"/>
            </a:endParaRPr>
          </a:p>
          <a:p>
            <a:pPr algn="ctr">
              <a:buNone/>
            </a:pPr>
            <a:r>
              <a:rPr lang="ru-RU" sz="3600" dirty="0" smtClean="0">
                <a:latin typeface="Times New Roman" pitchFamily="18" charset="0"/>
                <a:cs typeface="Times New Roman" pitchFamily="18" charset="0"/>
              </a:rPr>
              <a:t>Участие в </a:t>
            </a:r>
            <a:r>
              <a:rPr lang="en-US" sz="3600" b="1" dirty="0" smtClean="0">
                <a:latin typeface="Times New Roman" pitchFamily="18" charset="0"/>
                <a:cs typeface="Times New Roman" pitchFamily="18" charset="0"/>
              </a:rPr>
              <a:t>III </a:t>
            </a:r>
            <a:r>
              <a:rPr lang="ru-RU" sz="3600" b="1" dirty="0" smtClean="0">
                <a:latin typeface="Times New Roman" pitchFamily="18" charset="0"/>
                <a:cs typeface="Times New Roman" pitchFamily="18" charset="0"/>
              </a:rPr>
              <a:t>Региональном чемпионате</a:t>
            </a:r>
            <a:endParaRPr lang="ru-RU" sz="3600" dirty="0" smtClean="0">
              <a:latin typeface="Times New Roman" pitchFamily="18" charset="0"/>
              <a:cs typeface="Times New Roman" pitchFamily="18" charset="0"/>
            </a:endParaRPr>
          </a:p>
          <a:p>
            <a:pPr algn="ctr">
              <a:buNone/>
            </a:pPr>
            <a:r>
              <a:rPr lang="ru-RU" sz="3600" b="1" dirty="0" smtClean="0">
                <a:latin typeface="Times New Roman" pitchFamily="18" charset="0"/>
                <a:cs typeface="Times New Roman" pitchFamily="18" charset="0"/>
              </a:rPr>
              <a:t>«Молодые профессионалы»</a:t>
            </a:r>
            <a:endParaRPr lang="ru-RU" sz="3600" dirty="0" smtClean="0">
              <a:latin typeface="Times New Roman" pitchFamily="18" charset="0"/>
              <a:cs typeface="Times New Roman" pitchFamily="18" charset="0"/>
            </a:endParaRPr>
          </a:p>
          <a:p>
            <a:pPr algn="ctr">
              <a:buNone/>
            </a:pPr>
            <a:r>
              <a:rPr lang="ru-RU" sz="3600" b="1" i="1" dirty="0" smtClean="0">
                <a:latin typeface="Times New Roman" pitchFamily="18" charset="0"/>
                <a:cs typeface="Times New Roman" pitchFamily="18" charset="0"/>
              </a:rPr>
              <a:t>(</a:t>
            </a:r>
            <a:r>
              <a:rPr lang="en-US" sz="3600" b="1" i="1" dirty="0" smtClean="0">
                <a:latin typeface="Times New Roman" pitchFamily="18" charset="0"/>
                <a:cs typeface="Times New Roman" pitchFamily="18" charset="0"/>
              </a:rPr>
              <a:t>WORLDSKILLS</a:t>
            </a:r>
            <a:r>
              <a:rPr lang="ru-RU" sz="3600" b="1" i="1"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RUSSIA</a:t>
            </a:r>
            <a:r>
              <a:rPr lang="ru-RU" sz="3600" b="1" i="1" dirty="0" smtClean="0">
                <a:latin typeface="Times New Roman" pitchFamily="18" charset="0"/>
                <a:cs typeface="Times New Roman" pitchFamily="18" charset="0"/>
              </a:rPr>
              <a:t>)</a:t>
            </a:r>
            <a:r>
              <a:rPr lang="ru-RU" sz="3600" i="1"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Забайкальский край</a:t>
            </a:r>
            <a:r>
              <a:rPr lang="ru-RU" sz="3600" dirty="0" smtClean="0">
                <a:latin typeface="Times New Roman" pitchFamily="18" charset="0"/>
                <a:cs typeface="Times New Roman" pitchFamily="18" charset="0"/>
              </a:rPr>
              <a:t> </a:t>
            </a:r>
          </a:p>
          <a:p>
            <a:pPr algn="ctr">
              <a:buNone/>
            </a:pPr>
            <a:r>
              <a:rPr lang="ru-RU" sz="3600" b="1" dirty="0" smtClean="0">
                <a:latin typeface="Times New Roman" pitchFamily="18" charset="0"/>
                <a:cs typeface="Times New Roman" pitchFamily="18" charset="0"/>
              </a:rPr>
              <a:t>по компетенции</a:t>
            </a:r>
            <a:r>
              <a:rPr lang="ru-RU" sz="3600" dirty="0" smtClean="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a:t>
            </a:r>
            <a:r>
              <a:rPr lang="ru-RU" sz="3600" b="1" i="1" dirty="0" smtClean="0">
                <a:latin typeface="Times New Roman" pitchFamily="18" charset="0"/>
                <a:cs typeface="Times New Roman" pitchFamily="18" charset="0"/>
              </a:rPr>
              <a:t>Проводник пассажирского вагона</a:t>
            </a:r>
            <a:r>
              <a:rPr lang="en-US" sz="3600" b="1" i="1" dirty="0" smtClean="0">
                <a:latin typeface="Times New Roman" pitchFamily="18" charset="0"/>
                <a:cs typeface="Times New Roman" pitchFamily="18" charset="0"/>
              </a:rPr>
              <a:t>»</a:t>
            </a:r>
            <a:endParaRPr lang="ru-RU" sz="3600" b="1"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Людмила\Desktop\фото ворд скилс\DSC_7724.JPG"/>
          <p:cNvPicPr>
            <a:picLocks noGrp="1" noChangeAspect="1" noChangeArrowheads="1"/>
          </p:cNvPicPr>
          <p:nvPr>
            <p:ph idx="1"/>
          </p:nvPr>
        </p:nvPicPr>
        <p:blipFill>
          <a:blip r:embed="rId2" cstate="print"/>
          <a:srcRect/>
          <a:stretch>
            <a:fillRect/>
          </a:stretch>
        </p:blipFill>
        <p:spPr bwMode="auto">
          <a:xfrm>
            <a:off x="-1" y="0"/>
            <a:ext cx="5035199" cy="3357562"/>
          </a:xfrm>
          <a:prstGeom prst="rect">
            <a:avLst/>
          </a:prstGeom>
          <a:noFill/>
        </p:spPr>
      </p:pic>
      <p:pic>
        <p:nvPicPr>
          <p:cNvPr id="7" name="Picture 2" descr="C:\Users\Людмила\Desktop\фото ворд скилс\DSC_7688.JPG"/>
          <p:cNvPicPr>
            <a:picLocks noChangeAspect="1" noChangeArrowheads="1"/>
          </p:cNvPicPr>
          <p:nvPr/>
        </p:nvPicPr>
        <p:blipFill>
          <a:blip r:embed="rId3" cstate="print"/>
          <a:srcRect/>
          <a:stretch>
            <a:fillRect/>
          </a:stretch>
        </p:blipFill>
        <p:spPr bwMode="auto">
          <a:xfrm>
            <a:off x="3714744" y="3354187"/>
            <a:ext cx="5214942" cy="350381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Людмила\Desktop\фото ворд скилс\DSC_7685.JPG"/>
          <p:cNvPicPr>
            <a:picLocks noGrp="1" noChangeAspect="1" noChangeArrowheads="1"/>
          </p:cNvPicPr>
          <p:nvPr>
            <p:ph idx="1"/>
          </p:nvPr>
        </p:nvPicPr>
        <p:blipFill>
          <a:blip r:embed="rId2" cstate="print"/>
          <a:srcRect/>
          <a:stretch>
            <a:fillRect/>
          </a:stretch>
        </p:blipFill>
        <p:spPr bwMode="auto">
          <a:xfrm>
            <a:off x="0" y="0"/>
            <a:ext cx="4714876" cy="3143965"/>
          </a:xfrm>
          <a:prstGeom prst="rect">
            <a:avLst/>
          </a:prstGeom>
          <a:noFill/>
        </p:spPr>
      </p:pic>
      <p:pic>
        <p:nvPicPr>
          <p:cNvPr id="5" name="Picture 2" descr="C:\Users\Людмила\Desktop\фото ворд скилс\DSC_7722.JPG"/>
          <p:cNvPicPr>
            <a:picLocks noChangeAspect="1" noChangeArrowheads="1"/>
          </p:cNvPicPr>
          <p:nvPr/>
        </p:nvPicPr>
        <p:blipFill>
          <a:blip r:embed="rId3" cstate="print"/>
          <a:srcRect/>
          <a:stretch>
            <a:fillRect/>
          </a:stretch>
        </p:blipFill>
        <p:spPr bwMode="auto">
          <a:xfrm>
            <a:off x="3571868" y="3143245"/>
            <a:ext cx="5572132" cy="37147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Людмила\Desktop\фото ворд скилс\DSC_7825.JPG"/>
          <p:cNvPicPr>
            <a:picLocks noGrp="1" noChangeAspect="1" noChangeArrowheads="1"/>
          </p:cNvPicPr>
          <p:nvPr>
            <p:ph idx="1"/>
          </p:nvPr>
        </p:nvPicPr>
        <p:blipFill>
          <a:blip r:embed="rId2" cstate="print"/>
          <a:srcRect/>
          <a:stretch>
            <a:fillRect/>
          </a:stretch>
        </p:blipFill>
        <p:spPr bwMode="auto">
          <a:xfrm>
            <a:off x="0" y="0"/>
            <a:ext cx="4000496" cy="3408451"/>
          </a:xfrm>
          <a:prstGeom prst="rect">
            <a:avLst/>
          </a:prstGeom>
          <a:noFill/>
        </p:spPr>
      </p:pic>
      <p:pic>
        <p:nvPicPr>
          <p:cNvPr id="1026" name="Picture 2" descr="C:\Users\Людмила\Desktop\фото ворд скилс\DSC_7789.JPG"/>
          <p:cNvPicPr>
            <a:picLocks noChangeAspect="1" noChangeArrowheads="1"/>
          </p:cNvPicPr>
          <p:nvPr/>
        </p:nvPicPr>
        <p:blipFill>
          <a:blip r:embed="rId3" cstate="print"/>
          <a:srcRect/>
          <a:stretch>
            <a:fillRect/>
          </a:stretch>
        </p:blipFill>
        <p:spPr bwMode="auto">
          <a:xfrm>
            <a:off x="4000497" y="3428998"/>
            <a:ext cx="5143503" cy="342900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Людмила\Desktop\фото ворд скилс\DSC_7863.JPG"/>
          <p:cNvPicPr>
            <a:picLocks noGrp="1" noChangeAspect="1" noChangeArrowheads="1"/>
          </p:cNvPicPr>
          <p:nvPr>
            <p:ph idx="1"/>
          </p:nvPr>
        </p:nvPicPr>
        <p:blipFill>
          <a:blip r:embed="rId2" cstate="print"/>
          <a:srcRect/>
          <a:stretch>
            <a:fillRect/>
          </a:stretch>
        </p:blipFill>
        <p:spPr bwMode="auto">
          <a:xfrm>
            <a:off x="285720" y="381000"/>
            <a:ext cx="8572560" cy="57150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4000" dirty="0" smtClean="0">
                <a:solidFill>
                  <a:schemeClr val="accent1"/>
                </a:solidFill>
                <a:latin typeface="Arial Narrow" pitchFamily="34" charset="0"/>
                <a:cs typeface="Times New Roman" pitchFamily="18" charset="0"/>
              </a:rPr>
              <a:t>Встреча с работодателем </a:t>
            </a:r>
            <a:br>
              <a:rPr lang="ru-RU" sz="4000" dirty="0" smtClean="0">
                <a:solidFill>
                  <a:schemeClr val="accent1"/>
                </a:solidFill>
                <a:latin typeface="Arial Narrow" pitchFamily="34" charset="0"/>
                <a:cs typeface="Times New Roman" pitchFamily="18" charset="0"/>
              </a:rPr>
            </a:br>
            <a:r>
              <a:rPr lang="ru-RU" sz="4000" dirty="0" smtClean="0">
                <a:solidFill>
                  <a:schemeClr val="accent1"/>
                </a:solidFill>
                <a:latin typeface="Arial Narrow" pitchFamily="34" charset="0"/>
                <a:cs typeface="Times New Roman" pitchFamily="18" charset="0"/>
              </a:rPr>
              <a:t>АО «ФПК»  г. </a:t>
            </a:r>
            <a:r>
              <a:rPr lang="ru-RU" sz="4000" dirty="0" smtClean="0">
                <a:solidFill>
                  <a:schemeClr val="accent1"/>
                </a:solidFill>
                <a:latin typeface="Arial Narrow" pitchFamily="34" charset="0"/>
                <a:cs typeface="Times New Roman" pitchFamily="18" charset="0"/>
              </a:rPr>
              <a:t>Чита</a:t>
            </a:r>
          </a:p>
          <a:p>
            <a:pPr algn="ctr">
              <a:buNone/>
            </a:pPr>
            <a:endParaRPr lang="ru-RU" sz="4000" dirty="0">
              <a:solidFill>
                <a:schemeClr val="accent1"/>
              </a:solidFill>
              <a:latin typeface="Arial Narrow" pitchFamily="34" charset="0"/>
            </a:endParaRPr>
          </a:p>
        </p:txBody>
      </p:sp>
      <p:pic>
        <p:nvPicPr>
          <p:cNvPr id="4" name="Picture 2" descr="C:\Users\Людмила\Desktop\Фото открытие месячника 2019г проводники\DSC_0522.JPG"/>
          <p:cNvPicPr>
            <a:picLocks noChangeAspect="1" noChangeArrowheads="1"/>
          </p:cNvPicPr>
          <p:nvPr/>
        </p:nvPicPr>
        <p:blipFill>
          <a:blip r:embed="rId2" cstate="print"/>
          <a:srcRect/>
          <a:stretch>
            <a:fillRect/>
          </a:stretch>
        </p:blipFill>
        <p:spPr bwMode="auto">
          <a:xfrm>
            <a:off x="142844" y="1428736"/>
            <a:ext cx="3859343" cy="5429264"/>
          </a:xfrm>
          <a:prstGeom prst="rect">
            <a:avLst/>
          </a:prstGeom>
          <a:noFill/>
        </p:spPr>
      </p:pic>
      <p:pic>
        <p:nvPicPr>
          <p:cNvPr id="5" name="Picture 3" descr="C:\Users\Людмила\Desktop\Фото открытие месячника 2019г проводники\DSC_0519.JPG"/>
          <p:cNvPicPr>
            <a:picLocks noChangeAspect="1" noChangeArrowheads="1"/>
          </p:cNvPicPr>
          <p:nvPr/>
        </p:nvPicPr>
        <p:blipFill>
          <a:blip r:embed="rId3" cstate="print"/>
          <a:srcRect/>
          <a:stretch>
            <a:fillRect/>
          </a:stretch>
        </p:blipFill>
        <p:spPr bwMode="auto">
          <a:xfrm>
            <a:off x="4980174" y="1428736"/>
            <a:ext cx="4020981" cy="54292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3200" dirty="0" smtClean="0">
                <a:latin typeface="Times New Roman" pitchFamily="18" charset="0"/>
                <a:cs typeface="Times New Roman" pitchFamily="18" charset="0"/>
              </a:rPr>
              <a:t>Многие люди не совсем правильно представляют себе профессию проводника пассажирского вагона. Должностные обязанности сотрудника не сводятся к:</a:t>
            </a:r>
          </a:p>
          <a:p>
            <a:pPr>
              <a:buFont typeface="Arial" pitchFamily="34" charset="0"/>
              <a:buChar char="•"/>
            </a:pPr>
            <a:r>
              <a:rPr lang="ru-RU" sz="2800" dirty="0" smtClean="0">
                <a:latin typeface="Times New Roman" pitchFamily="18" charset="0"/>
                <a:cs typeface="Times New Roman" pitchFamily="18" charset="0"/>
              </a:rPr>
              <a:t>проверке билетов</a:t>
            </a:r>
          </a:p>
          <a:p>
            <a:pPr>
              <a:buFont typeface="Arial" pitchFamily="34" charset="0"/>
              <a:buChar char="•"/>
            </a:pPr>
            <a:r>
              <a:rPr lang="ru-RU" sz="2800" dirty="0" smtClean="0">
                <a:latin typeface="Times New Roman" pitchFamily="18" charset="0"/>
                <a:cs typeface="Times New Roman" pitchFamily="18" charset="0"/>
              </a:rPr>
              <a:t>раздаче постельного белья </a:t>
            </a:r>
          </a:p>
          <a:p>
            <a:pPr>
              <a:buFont typeface="Arial" pitchFamily="34" charset="0"/>
              <a:buChar char="•"/>
            </a:pPr>
            <a:r>
              <a:rPr lang="ru-RU" sz="2800" dirty="0" smtClean="0">
                <a:latin typeface="Times New Roman" pitchFamily="18" charset="0"/>
                <a:cs typeface="Times New Roman" pitchFamily="18" charset="0"/>
              </a:rPr>
              <a:t>разносу чая. </a:t>
            </a:r>
          </a:p>
          <a:p>
            <a:pPr>
              <a:buNone/>
            </a:pPr>
            <a:r>
              <a:rPr lang="ru-RU" sz="2800" dirty="0" smtClean="0">
                <a:latin typeface="Times New Roman" pitchFamily="18" charset="0"/>
                <a:cs typeface="Times New Roman" pitchFamily="18" charset="0"/>
              </a:rPr>
              <a:t>      Специалист должен обладать рядом навыков, чтобы обеспечить пассажирам комфортную поездку, соблюсти при этом все правила техники безопасности, снизить риски создания экстренных ситуаций. Для работы на железнодорожном транспорте необходимо получить профильное образование.</a:t>
            </a:r>
            <a:endParaRPr lang="ru-RU"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endParaRPr lang="ru-RU" sz="4800" b="1" dirty="0" smtClean="0">
              <a:solidFill>
                <a:schemeClr val="accent1">
                  <a:lumMod val="75000"/>
                </a:schemeClr>
              </a:solidFill>
              <a:latin typeface="Arial Narrow" pitchFamily="34" charset="0"/>
            </a:endParaRPr>
          </a:p>
          <a:p>
            <a:pPr algn="ctr">
              <a:buNone/>
            </a:pPr>
            <a:r>
              <a:rPr lang="ru-RU" sz="4800" b="1" dirty="0" smtClean="0">
                <a:solidFill>
                  <a:schemeClr val="accent1">
                    <a:lumMod val="75000"/>
                  </a:schemeClr>
                </a:solidFill>
                <a:latin typeface="Times New Roman" pitchFamily="18" charset="0"/>
                <a:cs typeface="Times New Roman" pitchFamily="18" charset="0"/>
              </a:rPr>
              <a:t>Уважаемые </a:t>
            </a:r>
            <a:r>
              <a:rPr lang="ru-RU" sz="4800" b="1" dirty="0" smtClean="0">
                <a:solidFill>
                  <a:schemeClr val="accent1">
                    <a:lumMod val="75000"/>
                  </a:schemeClr>
                </a:solidFill>
                <a:latin typeface="Times New Roman" pitchFamily="18" charset="0"/>
                <a:cs typeface="Times New Roman" pitchFamily="18" charset="0"/>
              </a:rPr>
              <a:t>школьники</a:t>
            </a:r>
            <a:r>
              <a:rPr lang="ru-RU" sz="4800" b="1" dirty="0" smtClean="0">
                <a:solidFill>
                  <a:schemeClr val="accent1">
                    <a:lumMod val="75000"/>
                  </a:schemeClr>
                </a:solidFill>
                <a:latin typeface="Times New Roman" pitchFamily="18" charset="0"/>
                <a:cs typeface="Times New Roman" pitchFamily="18" charset="0"/>
              </a:rPr>
              <a:t>!</a:t>
            </a:r>
          </a:p>
          <a:p>
            <a:pPr algn="ctr">
              <a:buNone/>
            </a:pPr>
            <a:r>
              <a:rPr lang="ru-RU" sz="4800" dirty="0" smtClean="0">
                <a:latin typeface="Times New Roman" pitchFamily="18" charset="0"/>
                <a:cs typeface="Times New Roman" pitchFamily="18" charset="0"/>
              </a:rPr>
              <a:t>Приглашаем </a:t>
            </a:r>
            <a:r>
              <a:rPr lang="ru-RU" sz="4800" dirty="0" smtClean="0">
                <a:latin typeface="Times New Roman" pitchFamily="18" charset="0"/>
                <a:cs typeface="Times New Roman" pitchFamily="18" charset="0"/>
              </a:rPr>
              <a:t>Вас на обучение в Шилкинский многопрофильный лицей  по  профессии  </a:t>
            </a:r>
            <a:r>
              <a:rPr lang="ru-RU" sz="4800" dirty="0" smtClean="0">
                <a:solidFill>
                  <a:schemeClr val="accent1">
                    <a:lumMod val="75000"/>
                  </a:schemeClr>
                </a:solidFill>
                <a:latin typeface="Times New Roman" pitchFamily="18" charset="0"/>
                <a:cs typeface="Times New Roman" pitchFamily="18" charset="0"/>
              </a:rPr>
              <a:t>«Проводник на железнодорожном транспорте»</a:t>
            </a:r>
          </a:p>
          <a:p>
            <a:pPr algn="ctr">
              <a:buNone/>
            </a:pPr>
            <a:endParaRPr lang="ru-RU" sz="4800" dirty="0">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3200" b="1" i="1" dirty="0" smtClean="0">
                <a:solidFill>
                  <a:schemeClr val="accent1"/>
                </a:solidFill>
                <a:latin typeface="Times New Roman" pitchFamily="18" charset="0"/>
                <a:cs typeface="Times New Roman" pitchFamily="18" charset="0"/>
              </a:rPr>
              <a:t>Современный проводник пассажирского вагона должен выполнять самые разные действия на рабочем месте. Его трудовой день начинается задолго до отправления состава.</a:t>
            </a:r>
            <a:r>
              <a:rPr lang="ru-RU" sz="3200" i="1" dirty="0" smtClean="0">
                <a:solidFill>
                  <a:schemeClr val="accent1"/>
                </a:solidFill>
              </a:rPr>
              <a:t> </a:t>
            </a:r>
            <a:endParaRPr lang="ru-RU" sz="3200" b="1" i="1" dirty="0" smtClean="0">
              <a:solidFill>
                <a:schemeClr val="accent1"/>
              </a:solidFill>
              <a:latin typeface="Times New Roman" pitchFamily="18" charset="0"/>
              <a:cs typeface="Times New Roman" pitchFamily="18" charset="0"/>
            </a:endParaRPr>
          </a:p>
          <a:p>
            <a:pPr algn="ctr">
              <a:buNone/>
            </a:pPr>
            <a:endParaRPr lang="ru-RU" sz="2800" i="1" dirty="0" smtClean="0"/>
          </a:p>
        </p:txBody>
      </p:sp>
      <p:pic>
        <p:nvPicPr>
          <p:cNvPr id="4" name="Рисунок 3" descr="http://educonsulting.ru/wp-content/uploads/2018/04/Bezyimyannyiy-4.png"/>
          <p:cNvPicPr/>
          <p:nvPr/>
        </p:nvPicPr>
        <p:blipFill>
          <a:blip r:embed="rId2" cstate="print"/>
          <a:srcRect/>
          <a:stretch>
            <a:fillRect/>
          </a:stretch>
        </p:blipFill>
        <p:spPr bwMode="auto">
          <a:xfrm>
            <a:off x="1714480" y="2643182"/>
            <a:ext cx="5715040" cy="378621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lgn="ctr">
              <a:buNone/>
            </a:pPr>
            <a:r>
              <a:rPr lang="ru-RU" sz="4000" b="1" i="1" dirty="0" smtClean="0">
                <a:solidFill>
                  <a:schemeClr val="accent1"/>
                </a:solidFill>
                <a:latin typeface="Times New Roman" pitchFamily="18" charset="0"/>
                <a:cs typeface="Times New Roman" pitchFamily="18" charset="0"/>
              </a:rPr>
              <a:t>Обязанности проводника</a:t>
            </a:r>
          </a:p>
          <a:p>
            <a:pPr algn="ctr">
              <a:buNone/>
            </a:pPr>
            <a:r>
              <a:rPr lang="ru-RU" sz="2800" i="1" dirty="0" smtClean="0">
                <a:latin typeface="Arial Narrow" pitchFamily="34" charset="0"/>
              </a:rPr>
              <a:t>Следить за своим внешним видом</a:t>
            </a:r>
            <a:br>
              <a:rPr lang="ru-RU" sz="2800" i="1" dirty="0" smtClean="0">
                <a:latin typeface="Arial Narrow" pitchFamily="34" charset="0"/>
              </a:rPr>
            </a:br>
            <a:r>
              <a:rPr lang="ru-RU" sz="2800" i="1" dirty="0" smtClean="0">
                <a:latin typeface="Arial Narrow" pitchFamily="34" charset="0"/>
              </a:rPr>
              <a:t>Быть вежливым с пассажирами</a:t>
            </a:r>
          </a:p>
          <a:p>
            <a:pPr algn="ctr">
              <a:buNone/>
            </a:pPr>
            <a:endParaRPr lang="ru-RU" sz="2800" b="1" i="1" dirty="0" smtClean="0">
              <a:latin typeface="Times New Roman" pitchFamily="18" charset="0"/>
              <a:cs typeface="Times New Roman" pitchFamily="18" charset="0"/>
            </a:endParaRPr>
          </a:p>
          <a:p>
            <a:pPr algn="ctr">
              <a:buNone/>
            </a:pPr>
            <a:endParaRPr lang="ru-RU" sz="3200" b="1" i="1" dirty="0" smtClean="0">
              <a:solidFill>
                <a:schemeClr val="accent1"/>
              </a:solidFill>
              <a:latin typeface="Times New Roman" pitchFamily="18" charset="0"/>
              <a:cs typeface="Times New Roman" pitchFamily="18" charset="0"/>
            </a:endParaRPr>
          </a:p>
          <a:p>
            <a:pPr>
              <a:buNone/>
            </a:pPr>
            <a:endParaRPr lang="ru-RU" dirty="0"/>
          </a:p>
        </p:txBody>
      </p:sp>
      <p:pic>
        <p:nvPicPr>
          <p:cNvPr id="4" name="Picture 2" descr="E:\проводники\21753.jpg"/>
          <p:cNvPicPr>
            <a:picLocks noChangeAspect="1" noChangeArrowheads="1"/>
          </p:cNvPicPr>
          <p:nvPr/>
        </p:nvPicPr>
        <p:blipFill>
          <a:blip r:embed="rId2" cstate="print"/>
          <a:srcRect/>
          <a:stretch>
            <a:fillRect/>
          </a:stretch>
        </p:blipFill>
        <p:spPr bwMode="auto">
          <a:xfrm>
            <a:off x="571472" y="2000240"/>
            <a:ext cx="3143272" cy="4029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3" descr="E:\проводники\provodnik_m.jpg"/>
          <p:cNvPicPr>
            <a:picLocks noChangeAspect="1" noChangeArrowheads="1"/>
          </p:cNvPicPr>
          <p:nvPr/>
        </p:nvPicPr>
        <p:blipFill>
          <a:blip r:embed="rId3" cstate="print"/>
          <a:srcRect/>
          <a:stretch>
            <a:fillRect/>
          </a:stretch>
        </p:blipFill>
        <p:spPr bwMode="auto">
          <a:xfrm>
            <a:off x="4286248" y="2214554"/>
            <a:ext cx="4381531" cy="3286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3000"/>
                                        <p:tgtEl>
                                          <p:spTgt spid="4"/>
                                        </p:tgtEl>
                                      </p:cBhvr>
                                    </p:animEffect>
                                  </p:childTnLst>
                                </p:cTn>
                              </p:par>
                            </p:childTnLst>
                          </p:cTn>
                        </p:par>
                        <p:par>
                          <p:cTn id="8" fill="hold">
                            <p:stCondLst>
                              <p:cond delay="3000"/>
                            </p:stCondLst>
                            <p:childTnLst>
                              <p:par>
                                <p:cTn id="9" presetID="19"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fmla="#ppt_w*sin(2.5*pi*$)">
                                          <p:val>
                                            <p:fltVal val="0"/>
                                          </p:val>
                                        </p:tav>
                                        <p:tav tm="100000">
                                          <p:val>
                                            <p:fltVal val="1"/>
                                          </p:val>
                                        </p:tav>
                                      </p:tavLst>
                                    </p:anim>
                                    <p:anim calcmode="lin" valueType="num">
                                      <p:cBhvr>
                                        <p:cTn id="12"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lstStyle/>
          <a:p>
            <a:pPr algn="ctr">
              <a:buNone/>
            </a:pPr>
            <a:endParaRPr lang="ru-RU" i="1" dirty="0" smtClean="0">
              <a:latin typeface="Arial Narrow" pitchFamily="34" charset="0"/>
            </a:endParaRPr>
          </a:p>
          <a:p>
            <a:pPr algn="ctr">
              <a:buNone/>
            </a:pPr>
            <a:r>
              <a:rPr lang="ru-RU" sz="4000" i="1" dirty="0" smtClean="0">
                <a:solidFill>
                  <a:schemeClr val="accent1"/>
                </a:solidFill>
                <a:latin typeface="Arial Narrow" pitchFamily="34" charset="0"/>
              </a:rPr>
              <a:t>Осмотр подвагонного оборудования</a:t>
            </a:r>
          </a:p>
          <a:p>
            <a:pPr algn="ctr">
              <a:buNone/>
            </a:pPr>
            <a:endParaRPr lang="ru-RU" dirty="0"/>
          </a:p>
        </p:txBody>
      </p:sp>
      <p:pic>
        <p:nvPicPr>
          <p:cNvPr id="4" name="Picture 2" descr="http://s00.yaplakal.com/pics/pics_original/2/9/7/2619792.jpg"/>
          <p:cNvPicPr>
            <a:picLocks noChangeAspect="1" noChangeArrowheads="1"/>
          </p:cNvPicPr>
          <p:nvPr/>
        </p:nvPicPr>
        <p:blipFill>
          <a:blip r:embed="rId2" cstate="print"/>
          <a:srcRect/>
          <a:stretch>
            <a:fillRect/>
          </a:stretch>
        </p:blipFill>
        <p:spPr bwMode="auto">
          <a:xfrm>
            <a:off x="1630892" y="1554163"/>
            <a:ext cx="6034616" cy="45259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4800" i="1" dirty="0" smtClean="0">
                <a:latin typeface="Arial Narrow" pitchFamily="34" charset="0"/>
              </a:rPr>
              <a:t> </a:t>
            </a:r>
            <a:r>
              <a:rPr lang="ru-RU" sz="4000" i="1" dirty="0" smtClean="0">
                <a:solidFill>
                  <a:schemeClr val="accent1"/>
                </a:solidFill>
                <a:latin typeface="Arial Narrow" pitchFamily="34" charset="0"/>
              </a:rPr>
              <a:t>Пульт управления</a:t>
            </a:r>
          </a:p>
          <a:p>
            <a:pPr algn="ctr">
              <a:buNone/>
            </a:pPr>
            <a:endParaRPr lang="ru-RU" sz="4000" dirty="0"/>
          </a:p>
        </p:txBody>
      </p:sp>
      <p:pic>
        <p:nvPicPr>
          <p:cNvPr id="4" name="Picture 4" descr="http://static.sakh.com/info/p/photos/95/95576/f53f6e53c95742.jpg"/>
          <p:cNvPicPr>
            <a:picLocks noChangeAspect="1" noChangeArrowheads="1"/>
          </p:cNvPicPr>
          <p:nvPr/>
        </p:nvPicPr>
        <p:blipFill>
          <a:blip r:embed="rId2" cstate="print"/>
          <a:srcRect/>
          <a:stretch>
            <a:fillRect/>
          </a:stretch>
        </p:blipFill>
        <p:spPr bwMode="auto">
          <a:xfrm>
            <a:off x="0" y="1214422"/>
            <a:ext cx="4714876" cy="4000504"/>
          </a:xfrm>
          <a:prstGeom prst="rect">
            <a:avLst/>
          </a:prstGeom>
          <a:noFill/>
        </p:spPr>
      </p:pic>
      <p:pic>
        <p:nvPicPr>
          <p:cNvPr id="5" name="Picture 2" descr="http://kbsh.rzd.ru/dbmm/images/33/7894/37708"/>
          <p:cNvPicPr>
            <a:picLocks noChangeAspect="1" noChangeArrowheads="1"/>
          </p:cNvPicPr>
          <p:nvPr/>
        </p:nvPicPr>
        <p:blipFill>
          <a:blip r:embed="rId3" cstate="print"/>
          <a:srcRect/>
          <a:stretch>
            <a:fillRect/>
          </a:stretch>
        </p:blipFill>
        <p:spPr bwMode="auto">
          <a:xfrm>
            <a:off x="4714876" y="2786034"/>
            <a:ext cx="4429124" cy="407196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4000" i="1" dirty="0" smtClean="0">
                <a:solidFill>
                  <a:schemeClr val="accent1"/>
                </a:solidFill>
                <a:latin typeface="Arial Narrow" pitchFamily="34" charset="0"/>
              </a:rPr>
              <a:t>Посадка пассажиров </a:t>
            </a:r>
          </a:p>
          <a:p>
            <a:pPr algn="ctr">
              <a:buNone/>
            </a:pPr>
            <a:endParaRPr lang="ru-RU" sz="4000" dirty="0">
              <a:solidFill>
                <a:schemeClr val="accent1"/>
              </a:solidFill>
            </a:endParaRPr>
          </a:p>
        </p:txBody>
      </p:sp>
      <p:pic>
        <p:nvPicPr>
          <p:cNvPr id="4" name="Picture 3" descr="C:\Users\Людмила\Downloads\stoimost_proezda_snizhena_poezda.jpg"/>
          <p:cNvPicPr>
            <a:picLocks noChangeAspect="1" noChangeArrowheads="1"/>
          </p:cNvPicPr>
          <p:nvPr/>
        </p:nvPicPr>
        <p:blipFill>
          <a:blip r:embed="rId2" cstate="print"/>
          <a:srcRect/>
          <a:stretch>
            <a:fillRect/>
          </a:stretch>
        </p:blipFill>
        <p:spPr bwMode="auto">
          <a:xfrm>
            <a:off x="285720" y="2000240"/>
            <a:ext cx="4286248" cy="3733211"/>
          </a:xfrm>
          <a:prstGeom prst="rect">
            <a:avLst/>
          </a:prstGeom>
          <a:noFill/>
        </p:spPr>
      </p:pic>
      <p:pic>
        <p:nvPicPr>
          <p:cNvPr id="5" name="Picture 2" descr="http://www.plusworld.ru/images/gel_dor_Ukr_1.jpg"/>
          <p:cNvPicPr>
            <a:picLocks noChangeAspect="1" noChangeArrowheads="1"/>
          </p:cNvPicPr>
          <p:nvPr/>
        </p:nvPicPr>
        <p:blipFill>
          <a:blip r:embed="rId3" cstate="print"/>
          <a:srcRect/>
          <a:stretch>
            <a:fillRect/>
          </a:stretch>
        </p:blipFill>
        <p:spPr bwMode="auto">
          <a:xfrm>
            <a:off x="4696004" y="1571612"/>
            <a:ext cx="4447996" cy="35719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4000" i="1" dirty="0" smtClean="0">
                <a:solidFill>
                  <a:schemeClr val="accent1"/>
                </a:solidFill>
                <a:latin typeface="Arial Narrow" pitchFamily="34" charset="0"/>
              </a:rPr>
              <a:t>Посадка </a:t>
            </a:r>
            <a:r>
              <a:rPr lang="ru-RU" sz="4000" i="1" dirty="0" err="1" smtClean="0">
                <a:solidFill>
                  <a:schemeClr val="accent1"/>
                </a:solidFill>
                <a:latin typeface="Arial Narrow" pitchFamily="34" charset="0"/>
              </a:rPr>
              <a:t>маломобильных</a:t>
            </a:r>
            <a:r>
              <a:rPr lang="ru-RU" sz="4000" i="1" dirty="0" smtClean="0">
                <a:solidFill>
                  <a:schemeClr val="accent1"/>
                </a:solidFill>
                <a:latin typeface="Arial Narrow" pitchFamily="34" charset="0"/>
              </a:rPr>
              <a:t> пассажиров </a:t>
            </a:r>
          </a:p>
          <a:p>
            <a:pPr algn="ctr">
              <a:buNone/>
            </a:pPr>
            <a:endParaRPr lang="ru-RU" sz="4000" dirty="0">
              <a:solidFill>
                <a:schemeClr val="accent1"/>
              </a:solidFill>
            </a:endParaRPr>
          </a:p>
        </p:txBody>
      </p:sp>
      <p:pic>
        <p:nvPicPr>
          <p:cNvPr id="4" name="Picture 2" descr="C:\Users\Людмила\Downloads\htmlimage (13).jpg"/>
          <p:cNvPicPr>
            <a:picLocks noChangeAspect="1" noChangeArrowheads="1"/>
          </p:cNvPicPr>
          <p:nvPr/>
        </p:nvPicPr>
        <p:blipFill>
          <a:blip r:embed="rId2" cstate="print"/>
          <a:srcRect/>
          <a:stretch>
            <a:fillRect/>
          </a:stretch>
        </p:blipFill>
        <p:spPr bwMode="auto">
          <a:xfrm>
            <a:off x="214282" y="2428868"/>
            <a:ext cx="4000527" cy="3589349"/>
          </a:xfrm>
          <a:prstGeom prst="rect">
            <a:avLst/>
          </a:prstGeom>
          <a:noFill/>
        </p:spPr>
      </p:pic>
      <p:pic>
        <p:nvPicPr>
          <p:cNvPr id="5" name="Picture 2" descr="C:\Users\Людмила\Downloads\mg_0095.jpg"/>
          <p:cNvPicPr>
            <a:picLocks noChangeAspect="1" noChangeArrowheads="1"/>
          </p:cNvPicPr>
          <p:nvPr/>
        </p:nvPicPr>
        <p:blipFill>
          <a:blip r:embed="rId3" cstate="print"/>
          <a:srcRect/>
          <a:stretch>
            <a:fillRect/>
          </a:stretch>
        </p:blipFill>
        <p:spPr bwMode="auto">
          <a:xfrm>
            <a:off x="4429124" y="1500174"/>
            <a:ext cx="4581161" cy="40258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algn="ctr">
              <a:buNone/>
            </a:pPr>
            <a:r>
              <a:rPr lang="ru-RU" sz="3600" i="1" dirty="0" smtClean="0">
                <a:solidFill>
                  <a:schemeClr val="accent1"/>
                </a:solidFill>
                <a:latin typeface="Arial Narrow" pitchFamily="34" charset="0"/>
              </a:rPr>
              <a:t>Размещение пассажиров согласно проездным документам</a:t>
            </a:r>
          </a:p>
          <a:p>
            <a:pPr algn="ctr">
              <a:buNone/>
            </a:pPr>
            <a:endParaRPr lang="ru-RU" sz="3600" dirty="0">
              <a:solidFill>
                <a:schemeClr val="accent1"/>
              </a:solidFill>
            </a:endParaRPr>
          </a:p>
        </p:txBody>
      </p:sp>
      <p:pic>
        <p:nvPicPr>
          <p:cNvPr id="4" name="Picture 2" descr="http://v-nakhodke.ru/upload/000/u6/000/511f9e26.jpg"/>
          <p:cNvPicPr>
            <a:picLocks noChangeAspect="1" noChangeArrowheads="1"/>
          </p:cNvPicPr>
          <p:nvPr/>
        </p:nvPicPr>
        <p:blipFill>
          <a:blip r:embed="rId2" cstate="print"/>
          <a:srcRect/>
          <a:stretch>
            <a:fillRect/>
          </a:stretch>
        </p:blipFill>
        <p:spPr bwMode="auto">
          <a:xfrm>
            <a:off x="103691" y="2500307"/>
            <a:ext cx="4111119" cy="3643338"/>
          </a:xfrm>
          <a:prstGeom prst="rect">
            <a:avLst/>
          </a:prstGeom>
          <a:noFill/>
        </p:spPr>
      </p:pic>
      <p:pic>
        <p:nvPicPr>
          <p:cNvPr id="5" name="Picture 2" descr="C:\Users\Людмила\Downloads\5619335-1330186.jpg"/>
          <p:cNvPicPr>
            <a:picLocks noChangeAspect="1" noChangeArrowheads="1"/>
          </p:cNvPicPr>
          <p:nvPr/>
        </p:nvPicPr>
        <p:blipFill>
          <a:blip r:embed="rId3" cstate="print"/>
          <a:srcRect/>
          <a:stretch>
            <a:fillRect/>
          </a:stretch>
        </p:blipFill>
        <p:spPr bwMode="auto">
          <a:xfrm>
            <a:off x="4286248" y="1643050"/>
            <a:ext cx="4762502" cy="35719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173</TotalTime>
  <Words>202</Words>
  <Application>Microsoft Office PowerPoint</Application>
  <PresentationFormat>Экран (4:3)</PresentationFormat>
  <Paragraphs>40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dc:creator>
  <cp:lastModifiedBy>Людмила</cp:lastModifiedBy>
  <cp:revision>21</cp:revision>
  <dcterms:created xsi:type="dcterms:W3CDTF">2019-04-23T05:56:21Z</dcterms:created>
  <dcterms:modified xsi:type="dcterms:W3CDTF">2019-04-24T05:34:34Z</dcterms:modified>
</cp:coreProperties>
</file>